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5" r:id="rId3"/>
    <p:sldId id="266" r:id="rId4"/>
    <p:sldId id="272" r:id="rId5"/>
    <p:sldId id="274" r:id="rId6"/>
    <p:sldId id="275" r:id="rId7"/>
    <p:sldId id="276" r:id="rId8"/>
    <p:sldId id="277" r:id="rId9"/>
    <p:sldId id="278" r:id="rId10"/>
    <p:sldId id="279" r:id="rId11"/>
    <p:sldId id="280" r:id="rId12"/>
    <p:sldId id="281" r:id="rId13"/>
    <p:sldId id="282" r:id="rId14"/>
    <p:sldId id="283" r:id="rId15"/>
    <p:sldId id="284" r:id="rId16"/>
    <p:sldId id="285" r:id="rId17"/>
    <p:sldId id="286" r:id="rId18"/>
    <p:sldId id="288" r:id="rId19"/>
    <p:sldId id="289" r:id="rId20"/>
    <p:sldId id="290" r:id="rId21"/>
    <p:sldId id="291" r:id="rId22"/>
    <p:sldId id="292" r:id="rId23"/>
    <p:sldId id="293" r:id="rId24"/>
    <p:sldId id="295" r:id="rId25"/>
    <p:sldId id="296" r:id="rId26"/>
    <p:sldId id="297" r:id="rId27"/>
    <p:sldId id="299" r:id="rId28"/>
    <p:sldId id="300" r:id="rId29"/>
    <p:sldId id="287" r:id="rId30"/>
    <p:sldId id="294" r:id="rId31"/>
  </p:sldIdLst>
  <p:sldSz cx="9144000" cy="6858000" type="screen4x3"/>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66"/>
    <a:srgbClr val="E11F3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2" autoAdjust="0"/>
    <p:restoredTop sz="92277" autoAdjust="0"/>
  </p:normalViewPr>
  <p:slideViewPr>
    <p:cSldViewPr>
      <p:cViewPr varScale="1">
        <p:scale>
          <a:sx n="73" d="100"/>
          <a:sy n="73" d="100"/>
        </p:scale>
        <p:origin x="1661" y="5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26.png>
</file>

<file path=ppt/media/image27.gif>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6.gif>
</file>

<file path=ppt/media/image57.png>
</file>

<file path=ppt/media/image58.gif>
</file>

<file path=ppt/media/image59.gif>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685800" y="2130425"/>
            <a:ext cx="7772400" cy="1470025"/>
          </a:xfrm>
        </p:spPr>
        <p:txBody>
          <a:bodyPr/>
          <a:lstStyle/>
          <a:p>
            <a:r>
              <a:rPr lang="pt-BR"/>
              <a:t>Clique para editar o título mestre</a:t>
            </a:r>
          </a:p>
        </p:txBody>
      </p:sp>
      <p:sp>
        <p:nvSpPr>
          <p:cNvPr id="3" name="Subtítulo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2503982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3046116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629400" y="274638"/>
            <a:ext cx="20574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457200" y="274638"/>
            <a:ext cx="60198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3998387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1448052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722313" y="4406900"/>
            <a:ext cx="77724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914839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1628009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8" name="Espaço Reservado para Rodapé 7"/>
          <p:cNvSpPr>
            <a:spLocks noGrp="1"/>
          </p:cNvSpPr>
          <p:nvPr>
            <p:ph type="ftr" sz="quarter" idx="11"/>
          </p:nvPr>
        </p:nvSpPr>
        <p:spPr/>
        <p:txBody>
          <a:bodyPr/>
          <a:lstStyle/>
          <a:p>
            <a:endParaRPr lang="pt-BR" dirty="0"/>
          </a:p>
        </p:txBody>
      </p:sp>
      <p:sp>
        <p:nvSpPr>
          <p:cNvPr id="9" name="Espaço Reservado para Número de Slide 8"/>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1477007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4" name="Espaço Reservado para Rodapé 3"/>
          <p:cNvSpPr>
            <a:spLocks noGrp="1"/>
          </p:cNvSpPr>
          <p:nvPr>
            <p:ph type="ftr" sz="quarter" idx="11"/>
          </p:nvPr>
        </p:nvSpPr>
        <p:spPr/>
        <p:txBody>
          <a:bodyPr/>
          <a:lstStyle/>
          <a:p>
            <a:endParaRPr lang="pt-BR" dirty="0"/>
          </a:p>
        </p:txBody>
      </p:sp>
      <p:sp>
        <p:nvSpPr>
          <p:cNvPr id="5" name="Espaço Reservado para Número de Slide 4"/>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3707745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3" name="Espaço Reservado para Rodapé 2"/>
          <p:cNvSpPr>
            <a:spLocks noGrp="1"/>
          </p:cNvSpPr>
          <p:nvPr>
            <p:ph type="ftr" sz="quarter" idx="11"/>
          </p:nvPr>
        </p:nvSpPr>
        <p:spPr/>
        <p:txBody>
          <a:bodyPr/>
          <a:lstStyle/>
          <a:p>
            <a:endParaRPr lang="pt-BR" dirty="0"/>
          </a:p>
        </p:txBody>
      </p:sp>
      <p:sp>
        <p:nvSpPr>
          <p:cNvPr id="4" name="Espaço Reservado para Número de Slide 3"/>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2650243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457200" y="273050"/>
            <a:ext cx="3008313"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159365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792288" y="4800600"/>
            <a:ext cx="54864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dirty="0"/>
          </a:p>
        </p:txBody>
      </p:sp>
      <p:sp>
        <p:nvSpPr>
          <p:cNvPr id="4" name="Espaço Reservado para Tex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A061563A-35C7-49EE-9FEB-8EB53781E0B1}" type="datetimeFigureOut">
              <a:rPr lang="pt-BR" smtClean="0"/>
              <a:t>20/02/2025</a:t>
            </a:fld>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179D665B-AE82-421C-9889-B36DA14A18A9}" type="slidenum">
              <a:rPr lang="pt-BR" smtClean="0"/>
              <a:t>‹nº›</a:t>
            </a:fld>
            <a:endParaRPr lang="pt-BR" dirty="0"/>
          </a:p>
        </p:txBody>
      </p:sp>
    </p:spTree>
    <p:extLst>
      <p:ext uri="{BB962C8B-B14F-4D97-AF65-F5344CB8AC3E}">
        <p14:creationId xmlns:p14="http://schemas.microsoft.com/office/powerpoint/2010/main" val="2039709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61563A-35C7-49EE-9FEB-8EB53781E0B1}" type="datetimeFigureOut">
              <a:rPr lang="pt-BR" smtClean="0"/>
              <a:t>20/02/2025</a:t>
            </a:fld>
            <a:endParaRPr lang="pt-BR" dirty="0"/>
          </a:p>
        </p:txBody>
      </p:sp>
      <p:sp>
        <p:nvSpPr>
          <p:cNvPr id="5" name="Espaço Reservado para Rodapé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dirty="0"/>
          </a:p>
        </p:txBody>
      </p:sp>
      <p:sp>
        <p:nvSpPr>
          <p:cNvPr id="6" name="Espaço Reservado para Número de Slid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D665B-AE82-421C-9889-B36DA14A18A9}" type="slidenum">
              <a:rPr lang="pt-BR" smtClean="0"/>
              <a:t>‹nº›</a:t>
            </a:fld>
            <a:endParaRPr lang="pt-BR" dirty="0"/>
          </a:p>
        </p:txBody>
      </p:sp>
    </p:spTree>
    <p:extLst>
      <p:ext uri="{BB962C8B-B14F-4D97-AF65-F5344CB8AC3E}">
        <p14:creationId xmlns:p14="http://schemas.microsoft.com/office/powerpoint/2010/main" val="9735079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24.gif"/></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 Id="rId4" Type="http://schemas.openxmlformats.org/officeDocument/2006/relationships/image" Target="../media/image27.gif"/></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xml"/><Relationship Id="rId5" Type="http://schemas.openxmlformats.org/officeDocument/2006/relationships/image" Target="../media/image39.png"/><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1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developer.mozilla.org/pt-BR/docs/Web/JavaScript" TargetMode="External"/><Relationship Id="rId2" Type="http://schemas.openxmlformats.org/officeDocument/2006/relationships/hyperlink" Target="https://www.javascripttutorial.net/" TargetMode="External"/><Relationship Id="rId1" Type="http://schemas.openxmlformats.org/officeDocument/2006/relationships/slideLayout" Target="../slideLayouts/slideLayout1.xml"/><Relationship Id="rId5" Type="http://schemas.openxmlformats.org/officeDocument/2006/relationships/image" Target="../media/image56.gif"/><Relationship Id="rId4" Type="http://schemas.openxmlformats.org/officeDocument/2006/relationships/hyperlink" Target="https://www.devmedia.com.br/classes-no-javascript/23866"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58.gif"/><Relationship Id="rId2" Type="http://schemas.openxmlformats.org/officeDocument/2006/relationships/image" Target="../media/image57.png"/><Relationship Id="rId1" Type="http://schemas.openxmlformats.org/officeDocument/2006/relationships/slideLayout" Target="../slideLayouts/slideLayout1.xml"/><Relationship Id="rId4" Type="http://schemas.openxmlformats.org/officeDocument/2006/relationships/image" Target="../media/image59.gif"/></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Resultado de imagem para programaçã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345"/>
            <a:ext cx="9143998"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Título 1">
            <a:extLst>
              <a:ext uri="{FF2B5EF4-FFF2-40B4-BE49-F238E27FC236}">
                <a16:creationId xmlns:a16="http://schemas.microsoft.com/office/drawing/2014/main" id="{AD081224-7062-42D5-AC83-0BE27E97D9B3}"/>
              </a:ext>
            </a:extLst>
          </p:cNvPr>
          <p:cNvSpPr>
            <a:spLocks noGrp="1"/>
          </p:cNvSpPr>
          <p:nvPr>
            <p:ph type="ctrTitle"/>
          </p:nvPr>
        </p:nvSpPr>
        <p:spPr>
          <a:xfrm>
            <a:off x="-2" y="980728"/>
            <a:ext cx="9144000" cy="4824536"/>
          </a:xfrm>
          <a:solidFill>
            <a:schemeClr val="tx1"/>
          </a:solidFill>
        </p:spPr>
        <p:txBody>
          <a:bodyPr>
            <a:noAutofit/>
          </a:bodyPr>
          <a:lstStyle/>
          <a:p>
            <a:br>
              <a:rPr lang="pt-BR" sz="4800" b="1" dirty="0">
                <a:solidFill>
                  <a:srgbClr val="7030A0"/>
                </a:solidFill>
                <a:latin typeface="Impact" panose="020B0806030902050204" pitchFamily="34" charset="0"/>
                <a:cs typeface="Arial" pitchFamily="34" charset="0"/>
              </a:rPr>
            </a:br>
            <a:endParaRPr lang="pt-BR" sz="4800" b="1" dirty="0">
              <a:solidFill>
                <a:srgbClr val="7030A0"/>
              </a:solidFill>
              <a:latin typeface="Impact" panose="020B0806030902050204" pitchFamily="34" charset="0"/>
              <a:cs typeface="Arial" pitchFamily="34" charset="0"/>
            </a:endParaRPr>
          </a:p>
        </p:txBody>
      </p:sp>
      <p:sp>
        <p:nvSpPr>
          <p:cNvPr id="5" name="Título 1">
            <a:extLst>
              <a:ext uri="{FF2B5EF4-FFF2-40B4-BE49-F238E27FC236}">
                <a16:creationId xmlns:a16="http://schemas.microsoft.com/office/drawing/2014/main" id="{D0C5BCD9-CE4E-629E-1127-E40B98FB8137}"/>
              </a:ext>
            </a:extLst>
          </p:cNvPr>
          <p:cNvSpPr txBox="1">
            <a:spLocks/>
          </p:cNvSpPr>
          <p:nvPr/>
        </p:nvSpPr>
        <p:spPr>
          <a:xfrm>
            <a:off x="251518" y="1277354"/>
            <a:ext cx="8640964" cy="1408344"/>
          </a:xfrm>
          <a:prstGeom prst="rect">
            <a:avLst/>
          </a:prstGeom>
          <a:solidFill>
            <a:srgbClr val="FFFF00"/>
          </a:solidFill>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pt-BR" sz="8000" dirty="0">
                <a:solidFill>
                  <a:srgbClr val="7030A0"/>
                </a:solidFill>
                <a:latin typeface="Impact" panose="020B0806030902050204" pitchFamily="34" charset="0"/>
                <a:cs typeface="Arial" pitchFamily="34" charset="0"/>
              </a:rPr>
              <a:t>Objetos e Classes</a:t>
            </a:r>
            <a:endParaRPr lang="pt-BR" sz="4800" dirty="0">
              <a:solidFill>
                <a:srgbClr val="7030A0"/>
              </a:solidFill>
              <a:latin typeface="Impact" panose="020B0806030902050204" pitchFamily="34" charset="0"/>
              <a:cs typeface="Arial" pitchFamily="34" charset="0"/>
            </a:endParaRPr>
          </a:p>
        </p:txBody>
      </p:sp>
      <p:pic>
        <p:nvPicPr>
          <p:cNvPr id="4098" name="Picture 2" descr="Programação Orientada a Objetos: Instância de uma classe objeto | Morettic">
            <a:extLst>
              <a:ext uri="{FF2B5EF4-FFF2-40B4-BE49-F238E27FC236}">
                <a16:creationId xmlns:a16="http://schemas.microsoft.com/office/drawing/2014/main" id="{ADCB8FB1-025B-7369-7804-0E1D731C5F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3844" y="2852936"/>
            <a:ext cx="3888436" cy="272771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4100" name="Picture 4" descr="Confused Travolta | Funny gif, John travolta meme, John travolta">
            <a:extLst>
              <a:ext uri="{FF2B5EF4-FFF2-40B4-BE49-F238E27FC236}">
                <a16:creationId xmlns:a16="http://schemas.microsoft.com/office/drawing/2014/main" id="{A705F5BC-CC58-0D76-93B1-3A02D8A99D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568" y="2911292"/>
            <a:ext cx="2972609" cy="2887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9651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83374" y="188640"/>
            <a:ext cx="8377252" cy="5632311"/>
          </a:xfrm>
          <a:prstGeom prst="rect">
            <a:avLst/>
          </a:prstGeom>
          <a:noFill/>
        </p:spPr>
        <p:txBody>
          <a:bodyPr wrap="square">
            <a:spAutoFit/>
          </a:bodyPr>
          <a:lstStyle/>
          <a:p>
            <a:pPr algn="just"/>
            <a:r>
              <a:rPr lang="pt-BR" sz="2400" b="1" i="0" dirty="0">
                <a:solidFill>
                  <a:srgbClr val="FF0066"/>
                </a:solidFill>
                <a:effectLst/>
                <a:latin typeface="sohne"/>
              </a:rPr>
              <a:t>Quando um nome de propriedade contém espaços, você precisa colocá-lo entre aspas, por exemplo:</a:t>
            </a:r>
          </a:p>
          <a:p>
            <a:pPr algn="just"/>
            <a:endParaRPr lang="pt-BR" sz="2400" b="1" dirty="0">
              <a:solidFill>
                <a:srgbClr val="FF0066"/>
              </a:solidFill>
              <a:latin typeface="sohne"/>
            </a:endParaRPr>
          </a:p>
          <a:p>
            <a:pPr algn="just"/>
            <a:endParaRPr lang="pt-BR" sz="2400" b="1" i="0" dirty="0">
              <a:solidFill>
                <a:srgbClr val="FF0066"/>
              </a:solidFill>
              <a:effectLst/>
              <a:latin typeface="sohne"/>
            </a:endParaRPr>
          </a:p>
          <a:p>
            <a:pPr algn="just"/>
            <a:endParaRPr lang="pt-BR" sz="2400" b="1" dirty="0">
              <a:solidFill>
                <a:srgbClr val="FF0066"/>
              </a:solidFill>
              <a:latin typeface="sohne"/>
            </a:endParaRPr>
          </a:p>
          <a:p>
            <a:pPr algn="just"/>
            <a:endParaRPr lang="pt-BR" sz="2400" b="1" i="0" dirty="0">
              <a:solidFill>
                <a:srgbClr val="FF0066"/>
              </a:solidFill>
              <a:effectLst/>
              <a:latin typeface="sohne"/>
            </a:endParaRPr>
          </a:p>
          <a:p>
            <a:pPr algn="just"/>
            <a:endParaRPr lang="pt-BR" sz="2400" b="1" dirty="0">
              <a:solidFill>
                <a:srgbClr val="FF0066"/>
              </a:solidFill>
              <a:latin typeface="sohne"/>
            </a:endParaRPr>
          </a:p>
          <a:p>
            <a:pPr algn="just"/>
            <a:endParaRPr lang="pt-BR" sz="2400" b="1" i="0" dirty="0">
              <a:solidFill>
                <a:srgbClr val="FF0066"/>
              </a:solidFill>
              <a:effectLst/>
              <a:latin typeface="sohne"/>
            </a:endParaRPr>
          </a:p>
          <a:p>
            <a:pPr algn="just"/>
            <a:endParaRPr lang="pt-BR" sz="2400" b="1" dirty="0">
              <a:solidFill>
                <a:srgbClr val="FF0066"/>
              </a:solidFill>
              <a:latin typeface="sohne"/>
            </a:endParaRPr>
          </a:p>
          <a:p>
            <a:pPr algn="just"/>
            <a:r>
              <a:rPr lang="pt-BR" sz="2400" b="1" i="0" dirty="0">
                <a:solidFill>
                  <a:srgbClr val="FF0066"/>
                </a:solidFill>
                <a:effectLst/>
                <a:latin typeface="sohne"/>
              </a:rPr>
              <a:t>Para acessar o </a:t>
            </a:r>
            <a:r>
              <a:rPr lang="pt-BR" sz="2400" b="1" i="0" dirty="0">
                <a:solidFill>
                  <a:srgbClr val="FFFF00"/>
                </a:solidFill>
                <a:effectLst/>
                <a:latin typeface="sohne"/>
              </a:rPr>
              <a:t>'</a:t>
            </a:r>
            <a:r>
              <a:rPr lang="pt-BR" sz="2400" b="1" i="0" dirty="0" err="1">
                <a:solidFill>
                  <a:srgbClr val="FFFF00"/>
                </a:solidFill>
                <a:effectLst/>
                <a:latin typeface="sohne"/>
              </a:rPr>
              <a:t>building</a:t>
            </a:r>
            <a:r>
              <a:rPr lang="pt-BR" sz="2400" b="1" i="0" dirty="0">
                <a:solidFill>
                  <a:srgbClr val="FFFF00"/>
                </a:solidFill>
                <a:effectLst/>
                <a:latin typeface="sohne"/>
              </a:rPr>
              <a:t> no'</a:t>
            </a:r>
            <a:r>
              <a:rPr lang="pt-BR" sz="2400" b="1" i="0" dirty="0">
                <a:solidFill>
                  <a:srgbClr val="FF0066"/>
                </a:solidFill>
                <a:effectLst/>
                <a:latin typeface="sohne"/>
              </a:rPr>
              <a:t> você deve usar obrigatoriamente a notação de Array (</a:t>
            </a:r>
            <a:r>
              <a:rPr lang="pt-BR" sz="2400" b="1" i="0" dirty="0">
                <a:solidFill>
                  <a:srgbClr val="FFFF00"/>
                </a:solidFill>
                <a:effectLst/>
                <a:latin typeface="sohne"/>
              </a:rPr>
              <a:t>usar aspas e colchetes</a:t>
            </a:r>
            <a:r>
              <a:rPr lang="pt-BR" sz="2400" b="1" i="0" dirty="0">
                <a:solidFill>
                  <a:srgbClr val="FF0066"/>
                </a:solidFill>
                <a:effectLst/>
                <a:latin typeface="sohne"/>
              </a:rPr>
              <a:t>):</a:t>
            </a:r>
          </a:p>
          <a:p>
            <a:pPr algn="just"/>
            <a:endParaRPr lang="pt-BR" sz="2400" b="1" dirty="0">
              <a:solidFill>
                <a:srgbClr val="FF0066"/>
              </a:solidFill>
              <a:latin typeface="sohne"/>
            </a:endParaRPr>
          </a:p>
          <a:p>
            <a:pPr algn="just"/>
            <a:endParaRPr lang="pt-BR" sz="2400" b="1" i="0" dirty="0">
              <a:solidFill>
                <a:srgbClr val="FF0066"/>
              </a:solidFill>
              <a:effectLst/>
              <a:latin typeface="sohne"/>
            </a:endParaRPr>
          </a:p>
          <a:p>
            <a:pPr algn="just"/>
            <a:endParaRPr lang="pt-BR" sz="2400" b="1" dirty="0">
              <a:solidFill>
                <a:srgbClr val="FF0066"/>
              </a:solidFill>
              <a:latin typeface="sohne"/>
            </a:endParaRPr>
          </a:p>
          <a:p>
            <a:pPr algn="just"/>
            <a:r>
              <a:rPr lang="pt-BR" sz="2400" b="1" i="0" dirty="0">
                <a:solidFill>
                  <a:srgbClr val="FF0066"/>
                </a:solidFill>
                <a:effectLst/>
                <a:latin typeface="sohne"/>
              </a:rPr>
              <a:t>Se você usar a notação de </a:t>
            </a:r>
            <a:r>
              <a:rPr lang="pt-BR" sz="2400" b="1" i="0" dirty="0">
                <a:solidFill>
                  <a:srgbClr val="FFFF00"/>
                </a:solidFill>
                <a:effectLst/>
                <a:latin typeface="sohne"/>
              </a:rPr>
              <a:t>ponto</a:t>
            </a:r>
            <a:r>
              <a:rPr lang="pt-BR" sz="2400" b="1" i="0" dirty="0">
                <a:solidFill>
                  <a:srgbClr val="FF0066"/>
                </a:solidFill>
                <a:effectLst/>
                <a:latin typeface="sohne"/>
              </a:rPr>
              <a:t>, será gerado um erro:</a:t>
            </a:r>
          </a:p>
        </p:txBody>
      </p:sp>
      <p:pic>
        <p:nvPicPr>
          <p:cNvPr id="3" name="Imagem 2" descr="Max The Husky Muito bem">
            <a:extLst>
              <a:ext uri="{FF2B5EF4-FFF2-40B4-BE49-F238E27FC236}">
                <a16:creationId xmlns:a16="http://schemas.microsoft.com/office/drawing/2014/main" id="{CDDF4BE2-9C17-F6AB-B62D-0B31F4002F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5536" y="1184930"/>
            <a:ext cx="2172062" cy="2172062"/>
          </a:xfrm>
          <a:prstGeom prst="rect">
            <a:avLst/>
          </a:prstGeom>
        </p:spPr>
      </p:pic>
      <p:pic>
        <p:nvPicPr>
          <p:cNvPr id="11266" name="Picture 2">
            <a:extLst>
              <a:ext uri="{FF2B5EF4-FFF2-40B4-BE49-F238E27FC236}">
                <a16:creationId xmlns:a16="http://schemas.microsoft.com/office/drawing/2014/main" id="{65919874-D336-F914-9B8F-4108E1D34C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5054" y="1052736"/>
            <a:ext cx="5931402" cy="2349907"/>
          </a:xfrm>
          <a:prstGeom prst="rect">
            <a:avLst/>
          </a:prstGeom>
          <a:noFill/>
          <a:extLst>
            <a:ext uri="{909E8E84-426E-40DD-AFC4-6F175D3DCCD1}">
              <a14:hiddenFill xmlns:a14="http://schemas.microsoft.com/office/drawing/2010/main">
                <a:solidFill>
                  <a:srgbClr val="FFFFFF"/>
                </a:solidFill>
              </a14:hiddenFill>
            </a:ext>
          </a:extLst>
        </p:spPr>
      </p:pic>
      <p:pic>
        <p:nvPicPr>
          <p:cNvPr id="11271" name="Picture 7">
            <a:extLst>
              <a:ext uri="{FF2B5EF4-FFF2-40B4-BE49-F238E27FC236}">
                <a16:creationId xmlns:a16="http://schemas.microsoft.com/office/drawing/2014/main" id="{0A57324A-E258-9394-A3DB-27875DDBF37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9614" b="9614"/>
          <a:stretch/>
        </p:blipFill>
        <p:spPr bwMode="auto">
          <a:xfrm>
            <a:off x="467544" y="4398933"/>
            <a:ext cx="8208912" cy="803486"/>
          </a:xfrm>
          <a:prstGeom prst="rect">
            <a:avLst/>
          </a:prstGeom>
          <a:noFill/>
          <a:extLst>
            <a:ext uri="{909E8E84-426E-40DD-AFC4-6F175D3DCCD1}">
              <a14:hiddenFill xmlns:a14="http://schemas.microsoft.com/office/drawing/2010/main">
                <a:solidFill>
                  <a:srgbClr val="FFFFFF"/>
                </a:solidFill>
              </a14:hiddenFill>
            </a:ext>
          </a:extLst>
        </p:spPr>
      </p:pic>
      <p:pic>
        <p:nvPicPr>
          <p:cNvPr id="11273" name="Picture 9">
            <a:extLst>
              <a:ext uri="{FF2B5EF4-FFF2-40B4-BE49-F238E27FC236}">
                <a16:creationId xmlns:a16="http://schemas.microsoft.com/office/drawing/2014/main" id="{788C2138-283C-2A8D-3157-C0B3188B714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4120" b="14120"/>
          <a:stretch/>
        </p:blipFill>
        <p:spPr bwMode="auto">
          <a:xfrm>
            <a:off x="467544" y="5877272"/>
            <a:ext cx="8208912" cy="722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4184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83374" y="188640"/>
            <a:ext cx="8377252" cy="3046988"/>
          </a:xfrm>
          <a:prstGeom prst="rect">
            <a:avLst/>
          </a:prstGeom>
          <a:noFill/>
        </p:spPr>
        <p:txBody>
          <a:bodyPr wrap="square">
            <a:spAutoFit/>
          </a:bodyPr>
          <a:lstStyle/>
          <a:p>
            <a:pPr algn="just"/>
            <a:r>
              <a:rPr lang="pt-BR" sz="2400" b="1" i="0" dirty="0">
                <a:solidFill>
                  <a:srgbClr val="FF0066"/>
                </a:solidFill>
                <a:effectLst/>
                <a:latin typeface="sohne"/>
              </a:rPr>
              <a:t>Tentar ler uma </a:t>
            </a:r>
            <a:r>
              <a:rPr lang="pt-BR" sz="2400" b="1" i="0" dirty="0">
                <a:solidFill>
                  <a:srgbClr val="FFFF00"/>
                </a:solidFill>
                <a:effectLst/>
                <a:latin typeface="sohne"/>
              </a:rPr>
              <a:t>propriedade</a:t>
            </a:r>
            <a:r>
              <a:rPr lang="pt-BR" sz="2400" b="1" i="0" dirty="0">
                <a:solidFill>
                  <a:srgbClr val="FF0066"/>
                </a:solidFill>
                <a:effectLst/>
                <a:latin typeface="sohne"/>
              </a:rPr>
              <a:t> que não existe resultará em um </a:t>
            </a:r>
            <a:r>
              <a:rPr lang="pt-BR" sz="2400" b="1" i="0" dirty="0" err="1">
                <a:solidFill>
                  <a:srgbClr val="FFFF00"/>
                </a:solidFill>
                <a:effectLst/>
                <a:latin typeface="sohne"/>
              </a:rPr>
              <a:t>undefined</a:t>
            </a:r>
            <a:r>
              <a:rPr lang="pt-BR" sz="2400" b="1" i="0" dirty="0">
                <a:solidFill>
                  <a:srgbClr val="FF0066"/>
                </a:solidFill>
                <a:effectLst/>
                <a:latin typeface="sohne"/>
              </a:rPr>
              <a:t>. Por exemplo:</a:t>
            </a:r>
          </a:p>
          <a:p>
            <a:pPr algn="just"/>
            <a:endParaRPr lang="pt-BR" sz="2400" b="1" i="0" dirty="0">
              <a:solidFill>
                <a:srgbClr val="FF0066"/>
              </a:solidFill>
              <a:effectLst/>
              <a:latin typeface="sohne"/>
            </a:endParaRPr>
          </a:p>
          <a:p>
            <a:pPr algn="just"/>
            <a:endParaRPr lang="pt-BR" sz="2400" b="1" dirty="0">
              <a:solidFill>
                <a:srgbClr val="FF0066"/>
              </a:solidFill>
              <a:latin typeface="sohne"/>
            </a:endParaRPr>
          </a:p>
          <a:p>
            <a:pPr algn="just"/>
            <a:endParaRPr lang="pt-BR" sz="2400" b="1" i="0" dirty="0">
              <a:solidFill>
                <a:srgbClr val="FF0066"/>
              </a:solidFill>
              <a:effectLst/>
              <a:latin typeface="sohne"/>
            </a:endParaRPr>
          </a:p>
          <a:p>
            <a:pPr algn="just"/>
            <a:endParaRPr lang="pt-BR" sz="2400" b="1" dirty="0">
              <a:solidFill>
                <a:srgbClr val="FF0066"/>
              </a:solidFill>
              <a:latin typeface="sohne"/>
            </a:endParaRPr>
          </a:p>
          <a:p>
            <a:pPr algn="just"/>
            <a:endParaRPr lang="pt-BR" sz="2400" b="1" i="0" dirty="0">
              <a:solidFill>
                <a:srgbClr val="FF0066"/>
              </a:solidFill>
              <a:effectLst/>
              <a:latin typeface="sohne"/>
            </a:endParaRPr>
          </a:p>
          <a:p>
            <a:pPr algn="just"/>
            <a:r>
              <a:rPr lang="pt-BR" sz="2400" b="1" i="0" dirty="0">
                <a:solidFill>
                  <a:srgbClr val="FF0066"/>
                </a:solidFill>
                <a:effectLst/>
                <a:latin typeface="sohne"/>
              </a:rPr>
              <a:t>Resultado:</a:t>
            </a:r>
          </a:p>
        </p:txBody>
      </p:sp>
      <p:pic>
        <p:nvPicPr>
          <p:cNvPr id="13314" name="Picture 2">
            <a:extLst>
              <a:ext uri="{FF2B5EF4-FFF2-40B4-BE49-F238E27FC236}">
                <a16:creationId xmlns:a16="http://schemas.microsoft.com/office/drawing/2014/main" id="{55111F1D-36A7-4DB5-E426-6EA5C84FB4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374" y="1268760"/>
            <a:ext cx="8377252" cy="1031158"/>
          </a:xfrm>
          <a:prstGeom prst="rect">
            <a:avLst/>
          </a:prstGeom>
          <a:noFill/>
          <a:extLst>
            <a:ext uri="{909E8E84-426E-40DD-AFC4-6F175D3DCCD1}">
              <a14:hiddenFill xmlns:a14="http://schemas.microsoft.com/office/drawing/2010/main">
                <a:solidFill>
                  <a:srgbClr val="FFFFFF"/>
                </a:solidFill>
              </a14:hiddenFill>
            </a:ext>
          </a:extLst>
        </p:spPr>
      </p:pic>
      <p:pic>
        <p:nvPicPr>
          <p:cNvPr id="13316" name="Picture 4">
            <a:extLst>
              <a:ext uri="{FF2B5EF4-FFF2-40B4-BE49-F238E27FC236}">
                <a16:creationId xmlns:a16="http://schemas.microsoft.com/office/drawing/2014/main" id="{C2E4AE80-F001-4716-45E7-2BD13677B1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374" y="3212976"/>
            <a:ext cx="8377252" cy="1057338"/>
          </a:xfrm>
          <a:prstGeom prst="rect">
            <a:avLst/>
          </a:prstGeom>
          <a:noFill/>
          <a:extLst>
            <a:ext uri="{909E8E84-426E-40DD-AFC4-6F175D3DCCD1}">
              <a14:hiddenFill xmlns:a14="http://schemas.microsoft.com/office/drawing/2010/main">
                <a:solidFill>
                  <a:srgbClr val="FFFFFF"/>
                </a:solidFill>
              </a14:hiddenFill>
            </a:ext>
          </a:extLst>
        </p:spPr>
      </p:pic>
      <p:pic>
        <p:nvPicPr>
          <p:cNvPr id="13318" name="Picture 6" descr="Memes GIFs, download best Gif images with Memes - GIFER">
            <a:extLst>
              <a:ext uri="{FF2B5EF4-FFF2-40B4-BE49-F238E27FC236}">
                <a16:creationId xmlns:a16="http://schemas.microsoft.com/office/drawing/2014/main" id="{7E805187-4B11-DBC8-2F42-652567390C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03848" y="4563126"/>
            <a:ext cx="2736304" cy="20522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2147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1708160"/>
          </a:xfrm>
          <a:prstGeom prst="rect">
            <a:avLst/>
          </a:prstGeom>
          <a:noFill/>
        </p:spPr>
        <p:txBody>
          <a:bodyPr wrap="square">
            <a:spAutoFit/>
          </a:bodyPr>
          <a:lstStyle/>
          <a:p>
            <a:pPr algn="just"/>
            <a:r>
              <a:rPr lang="pt-BR" sz="4000" b="1" i="0" dirty="0">
                <a:solidFill>
                  <a:srgbClr val="FFFF00"/>
                </a:solidFill>
                <a:effectLst/>
                <a:latin typeface="sohne"/>
              </a:rPr>
              <a:t>Alterar o valor de uma propriedade:</a:t>
            </a:r>
          </a:p>
          <a:p>
            <a:pPr algn="just"/>
            <a:endParaRPr lang="pt-BR" sz="800" b="1" i="0" dirty="0">
              <a:solidFill>
                <a:srgbClr val="FFFF00"/>
              </a:solidFill>
              <a:effectLst/>
              <a:latin typeface="sohne"/>
            </a:endParaRPr>
          </a:p>
          <a:p>
            <a:pPr algn="just"/>
            <a:r>
              <a:rPr lang="pt-BR" sz="2800" b="1" i="0" dirty="0">
                <a:solidFill>
                  <a:schemeClr val="bg1"/>
                </a:solidFill>
                <a:effectLst/>
                <a:latin typeface="sohne"/>
              </a:rPr>
              <a:t>Para alterar o valor de uma propriedade, use o </a:t>
            </a:r>
            <a:r>
              <a:rPr lang="pt-BR" sz="2800" b="1" i="0" dirty="0">
                <a:solidFill>
                  <a:srgbClr val="FFFF00"/>
                </a:solidFill>
                <a:effectLst/>
                <a:latin typeface="sohne"/>
              </a:rPr>
              <a:t>operador de atribuição</a:t>
            </a:r>
            <a:r>
              <a:rPr lang="pt-BR" sz="2800" b="1" i="0" dirty="0">
                <a:solidFill>
                  <a:schemeClr val="bg1"/>
                </a:solidFill>
                <a:effectLst/>
                <a:latin typeface="sohne"/>
              </a:rPr>
              <a:t>. Por exemplo:</a:t>
            </a:r>
          </a:p>
        </p:txBody>
      </p:sp>
      <p:pic>
        <p:nvPicPr>
          <p:cNvPr id="14338" name="Picture 2">
            <a:extLst>
              <a:ext uri="{FF2B5EF4-FFF2-40B4-BE49-F238E27FC236}">
                <a16:creationId xmlns:a16="http://schemas.microsoft.com/office/drawing/2014/main" id="{ED0A5CB0-93C8-DB3C-7844-FFADFB169D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5427" y="2052137"/>
            <a:ext cx="7093146" cy="3601988"/>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a:extLst>
              <a:ext uri="{FF2B5EF4-FFF2-40B4-BE49-F238E27FC236}">
                <a16:creationId xmlns:a16="http://schemas.microsoft.com/office/drawing/2014/main" id="{2C8E5AD8-3C40-DFA9-9C18-D69F16AE80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2160" y="5736568"/>
            <a:ext cx="7093146" cy="860784"/>
          </a:xfrm>
          <a:prstGeom prst="rect">
            <a:avLst/>
          </a:prstGeom>
          <a:noFill/>
          <a:extLst>
            <a:ext uri="{909E8E84-426E-40DD-AFC4-6F175D3DCCD1}">
              <a14:hiddenFill xmlns:a14="http://schemas.microsoft.com/office/drawing/2010/main">
                <a:solidFill>
                  <a:srgbClr val="FFFFFF"/>
                </a:solidFill>
              </a14:hiddenFill>
            </a:ext>
          </a:extLst>
        </p:spPr>
      </p:pic>
      <p:pic>
        <p:nvPicPr>
          <p:cNvPr id="14342" name="Picture 6" descr="Palmas GIFs | Tenor">
            <a:extLst>
              <a:ext uri="{FF2B5EF4-FFF2-40B4-BE49-F238E27FC236}">
                <a16:creationId xmlns:a16="http://schemas.microsoft.com/office/drawing/2014/main" id="{D4611F10-7B95-E12A-5459-71F6931957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67817" y="2621078"/>
            <a:ext cx="2464106" cy="24641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23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3662541"/>
          </a:xfrm>
          <a:prstGeom prst="rect">
            <a:avLst/>
          </a:prstGeom>
          <a:noFill/>
        </p:spPr>
        <p:txBody>
          <a:bodyPr wrap="square">
            <a:spAutoFit/>
          </a:bodyPr>
          <a:lstStyle/>
          <a:p>
            <a:pPr algn="just"/>
            <a:r>
              <a:rPr lang="pt-BR" sz="3200" b="1" i="0" dirty="0">
                <a:solidFill>
                  <a:srgbClr val="FFFF00"/>
                </a:solidFill>
                <a:effectLst/>
                <a:latin typeface="sohne"/>
              </a:rPr>
              <a:t>Adicionar uma nova propriedade em um objeto:</a:t>
            </a:r>
          </a:p>
          <a:p>
            <a:pPr algn="just"/>
            <a:endParaRPr lang="pt-BR" sz="3200" b="1" dirty="0">
              <a:solidFill>
                <a:srgbClr val="FFFF00"/>
              </a:solidFill>
              <a:latin typeface="sohne"/>
            </a:endParaRPr>
          </a:p>
          <a:p>
            <a:pPr algn="just"/>
            <a:r>
              <a:rPr lang="pt-BR" sz="2800" b="1" i="0" dirty="0">
                <a:solidFill>
                  <a:schemeClr val="bg1"/>
                </a:solidFill>
                <a:effectLst/>
                <a:latin typeface="sohne"/>
              </a:rPr>
              <a:t>Ao contrário de objetos em outras linguagens de programação, como Java ou c#, você pode adicionar uma propriedade a um objeto depois de criá-lo.</a:t>
            </a:r>
          </a:p>
          <a:p>
            <a:pPr algn="just"/>
            <a:endParaRPr lang="pt-BR" sz="2800" b="1" i="0" dirty="0">
              <a:solidFill>
                <a:schemeClr val="bg1"/>
              </a:solidFill>
              <a:effectLst/>
              <a:latin typeface="sohne"/>
            </a:endParaRPr>
          </a:p>
          <a:p>
            <a:pPr algn="just"/>
            <a:r>
              <a:rPr lang="pt-BR" sz="2800" b="1" i="0" dirty="0">
                <a:solidFill>
                  <a:schemeClr val="bg1"/>
                </a:solidFill>
                <a:effectLst/>
                <a:latin typeface="sohne"/>
              </a:rPr>
              <a:t>A declaração a seguir, adiciona a propriedade </a:t>
            </a:r>
            <a:r>
              <a:rPr lang="pt-BR" sz="2800" b="1" i="0" dirty="0">
                <a:solidFill>
                  <a:srgbClr val="FFFF00"/>
                </a:solidFill>
                <a:effectLst/>
                <a:latin typeface="sohne"/>
              </a:rPr>
              <a:t>age</a:t>
            </a:r>
            <a:r>
              <a:rPr lang="pt-BR" sz="2800" b="1" i="0" dirty="0">
                <a:solidFill>
                  <a:schemeClr val="bg1"/>
                </a:solidFill>
                <a:effectLst/>
                <a:latin typeface="sohne"/>
              </a:rPr>
              <a:t> ao objeto </a:t>
            </a:r>
            <a:r>
              <a:rPr lang="pt-BR" sz="2800" b="1" i="0" dirty="0">
                <a:solidFill>
                  <a:srgbClr val="FFFF00"/>
                </a:solidFill>
                <a:effectLst/>
                <a:latin typeface="sohne"/>
              </a:rPr>
              <a:t>person</a:t>
            </a:r>
            <a:r>
              <a:rPr lang="pt-BR" sz="2800" b="1" i="0" dirty="0">
                <a:solidFill>
                  <a:schemeClr val="bg1"/>
                </a:solidFill>
                <a:effectLst/>
                <a:latin typeface="sohne"/>
              </a:rPr>
              <a:t> e atribui </a:t>
            </a:r>
            <a:r>
              <a:rPr lang="pt-BR" sz="2800" b="1" i="0" dirty="0">
                <a:solidFill>
                  <a:srgbClr val="FFFF00"/>
                </a:solidFill>
                <a:effectLst/>
                <a:latin typeface="sohne"/>
              </a:rPr>
              <a:t>25</a:t>
            </a:r>
            <a:r>
              <a:rPr lang="pt-BR" sz="2800" b="1" i="0" dirty="0">
                <a:solidFill>
                  <a:schemeClr val="bg1"/>
                </a:solidFill>
                <a:effectLst/>
                <a:latin typeface="sohne"/>
              </a:rPr>
              <a:t> a ela:</a:t>
            </a:r>
          </a:p>
        </p:txBody>
      </p:sp>
      <p:pic>
        <p:nvPicPr>
          <p:cNvPr id="15362" name="Picture 2">
            <a:extLst>
              <a:ext uri="{FF2B5EF4-FFF2-40B4-BE49-F238E27FC236}">
                <a16:creationId xmlns:a16="http://schemas.microsoft.com/office/drawing/2014/main" id="{C18FB157-7D32-E0D5-29BF-864DDEC72F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2621" y="4417034"/>
            <a:ext cx="8496944" cy="1028190"/>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m 8" descr="Galinha muto bem">
            <a:extLst>
              <a:ext uri="{FF2B5EF4-FFF2-40B4-BE49-F238E27FC236}">
                <a16:creationId xmlns:a16="http://schemas.microsoft.com/office/drawing/2014/main" id="{C7615B1C-5D91-EFDD-3FA4-E9C1D3BE8C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6228184" y="3923928"/>
            <a:ext cx="2934072" cy="2934072"/>
          </a:xfrm>
          <a:prstGeom prst="rect">
            <a:avLst/>
          </a:prstGeom>
        </p:spPr>
      </p:pic>
    </p:spTree>
    <p:extLst>
      <p:ext uri="{BB962C8B-B14F-4D97-AF65-F5344CB8AC3E}">
        <p14:creationId xmlns:p14="http://schemas.microsoft.com/office/powerpoint/2010/main" val="3529017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3231654"/>
          </a:xfrm>
          <a:prstGeom prst="rect">
            <a:avLst/>
          </a:prstGeom>
          <a:noFill/>
        </p:spPr>
        <p:txBody>
          <a:bodyPr wrap="square">
            <a:spAutoFit/>
          </a:bodyPr>
          <a:lstStyle/>
          <a:p>
            <a:pPr algn="just"/>
            <a:r>
              <a:rPr lang="pt-BR" sz="3200" b="1" i="0" dirty="0">
                <a:solidFill>
                  <a:srgbClr val="FFFF00"/>
                </a:solidFill>
                <a:effectLst/>
                <a:latin typeface="sohne"/>
              </a:rPr>
              <a:t>Excluir uma propriedade de um objeto:</a:t>
            </a:r>
          </a:p>
          <a:p>
            <a:pPr algn="just"/>
            <a:endParaRPr lang="pt-BR" sz="3200" b="1" dirty="0">
              <a:solidFill>
                <a:srgbClr val="FFFF00"/>
              </a:solidFill>
              <a:latin typeface="sohne"/>
            </a:endParaRPr>
          </a:p>
          <a:p>
            <a:pPr algn="just"/>
            <a:r>
              <a:rPr lang="pt-BR" sz="2800" b="1" i="0" dirty="0">
                <a:solidFill>
                  <a:schemeClr val="bg1"/>
                </a:solidFill>
                <a:effectLst/>
                <a:latin typeface="sohne"/>
              </a:rPr>
              <a:t>Para </a:t>
            </a:r>
            <a:r>
              <a:rPr lang="pt-BR" sz="2800" b="1" i="0" dirty="0">
                <a:solidFill>
                  <a:srgbClr val="FFFF00"/>
                </a:solidFill>
                <a:effectLst/>
                <a:latin typeface="sohne"/>
              </a:rPr>
              <a:t>excluir</a:t>
            </a:r>
            <a:r>
              <a:rPr lang="pt-BR" sz="2800" b="1" i="0" dirty="0">
                <a:solidFill>
                  <a:schemeClr val="bg1"/>
                </a:solidFill>
                <a:effectLst/>
                <a:latin typeface="sohne"/>
              </a:rPr>
              <a:t> uma propriedade de um objeto, use o operador </a:t>
            </a:r>
            <a:r>
              <a:rPr lang="pt-BR" sz="2800" b="1" i="0" dirty="0">
                <a:solidFill>
                  <a:srgbClr val="FFFF00"/>
                </a:solidFill>
                <a:effectLst/>
                <a:latin typeface="sohne"/>
              </a:rPr>
              <a:t>delete</a:t>
            </a:r>
            <a:endParaRPr lang="pt-BR" sz="2800" b="1" dirty="0">
              <a:solidFill>
                <a:schemeClr val="bg1"/>
              </a:solidFill>
              <a:latin typeface="sohne"/>
            </a:endParaRPr>
          </a:p>
          <a:p>
            <a:pPr algn="just"/>
            <a:endParaRPr lang="pt-BR" sz="2800" b="1" i="0" dirty="0">
              <a:solidFill>
                <a:schemeClr val="bg1"/>
              </a:solidFill>
              <a:effectLst/>
              <a:latin typeface="sohne"/>
            </a:endParaRPr>
          </a:p>
          <a:p>
            <a:pPr algn="just"/>
            <a:r>
              <a:rPr lang="pt-BR" sz="2800" b="1" i="0" dirty="0">
                <a:solidFill>
                  <a:schemeClr val="bg1"/>
                </a:solidFill>
                <a:effectLst/>
                <a:latin typeface="sohne"/>
              </a:rPr>
              <a:t>O exemplo a seguir </a:t>
            </a:r>
            <a:r>
              <a:rPr lang="pt-BR" sz="2800" b="1" i="0" dirty="0">
                <a:solidFill>
                  <a:srgbClr val="FFFF00"/>
                </a:solidFill>
                <a:effectLst/>
                <a:latin typeface="sohne"/>
              </a:rPr>
              <a:t>remove</a:t>
            </a:r>
            <a:r>
              <a:rPr lang="pt-BR" sz="2800" b="1" i="0" dirty="0">
                <a:solidFill>
                  <a:schemeClr val="bg1"/>
                </a:solidFill>
                <a:effectLst/>
                <a:latin typeface="sohne"/>
              </a:rPr>
              <a:t> a propriedade </a:t>
            </a:r>
            <a:r>
              <a:rPr lang="pt-BR" sz="2800" b="1" i="0" dirty="0">
                <a:solidFill>
                  <a:srgbClr val="FFFF00"/>
                </a:solidFill>
                <a:effectLst/>
                <a:latin typeface="sohne"/>
              </a:rPr>
              <a:t>age</a:t>
            </a:r>
            <a:r>
              <a:rPr lang="pt-BR" sz="2800" b="1" i="0" dirty="0">
                <a:solidFill>
                  <a:schemeClr val="bg1"/>
                </a:solidFill>
                <a:effectLst/>
                <a:latin typeface="sohne"/>
              </a:rPr>
              <a:t> do objeto </a:t>
            </a:r>
            <a:r>
              <a:rPr lang="pt-BR" sz="2800" b="1" i="0" dirty="0">
                <a:solidFill>
                  <a:srgbClr val="FFFF00"/>
                </a:solidFill>
                <a:effectLst/>
                <a:latin typeface="sohne"/>
              </a:rPr>
              <a:t>person</a:t>
            </a:r>
            <a:r>
              <a:rPr lang="pt-BR" sz="2800" b="1" i="0" dirty="0">
                <a:solidFill>
                  <a:schemeClr val="bg1"/>
                </a:solidFill>
                <a:effectLst/>
                <a:latin typeface="sohne"/>
              </a:rPr>
              <a:t>:</a:t>
            </a:r>
          </a:p>
        </p:txBody>
      </p:sp>
      <p:pic>
        <p:nvPicPr>
          <p:cNvPr id="16386" name="Picture 2">
            <a:extLst>
              <a:ext uri="{FF2B5EF4-FFF2-40B4-BE49-F238E27FC236}">
                <a16:creationId xmlns:a16="http://schemas.microsoft.com/office/drawing/2014/main" id="{F7CE1841-5D27-0029-72E4-1AA4F295BE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3924780"/>
            <a:ext cx="8496944" cy="1016388"/>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m 7" descr="Abelha Pare">
            <a:extLst>
              <a:ext uri="{FF2B5EF4-FFF2-40B4-BE49-F238E27FC236}">
                <a16:creationId xmlns:a16="http://schemas.microsoft.com/office/drawing/2014/main" id="{F213F0E5-629F-1AAE-15E4-EE3A2E529E7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6084168" y="3983182"/>
            <a:ext cx="2636912" cy="2636912"/>
          </a:xfrm>
          <a:prstGeom prst="rect">
            <a:avLst/>
          </a:prstGeom>
        </p:spPr>
      </p:pic>
    </p:spTree>
    <p:extLst>
      <p:ext uri="{BB962C8B-B14F-4D97-AF65-F5344CB8AC3E}">
        <p14:creationId xmlns:p14="http://schemas.microsoft.com/office/powerpoint/2010/main" val="27750176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3408625"/>
          </a:xfrm>
          <a:prstGeom prst="rect">
            <a:avLst/>
          </a:prstGeom>
          <a:noFill/>
        </p:spPr>
        <p:txBody>
          <a:bodyPr wrap="square">
            <a:spAutoFit/>
          </a:bodyPr>
          <a:lstStyle/>
          <a:p>
            <a:pPr algn="just"/>
            <a:r>
              <a:rPr lang="pt-BR" sz="2800" b="1" i="0" dirty="0">
                <a:solidFill>
                  <a:srgbClr val="FFFF00"/>
                </a:solidFill>
                <a:effectLst/>
                <a:latin typeface="sohne"/>
              </a:rPr>
              <a:t>Verificar se a propriedade existe:</a:t>
            </a:r>
          </a:p>
          <a:p>
            <a:pPr algn="just"/>
            <a:endParaRPr lang="pt-BR" sz="1050" b="1" dirty="0">
              <a:solidFill>
                <a:srgbClr val="FFFF00"/>
              </a:solidFill>
              <a:latin typeface="sohne"/>
            </a:endParaRPr>
          </a:p>
          <a:p>
            <a:pPr algn="just"/>
            <a:r>
              <a:rPr lang="pt-BR" sz="2400" b="1" i="0" dirty="0">
                <a:solidFill>
                  <a:schemeClr val="bg1"/>
                </a:solidFill>
                <a:effectLst/>
                <a:latin typeface="sohne"/>
              </a:rPr>
              <a:t>Para verificar se uma </a:t>
            </a:r>
            <a:r>
              <a:rPr lang="pt-BR" sz="2400" b="1" i="0" dirty="0">
                <a:solidFill>
                  <a:srgbClr val="FFFF00"/>
                </a:solidFill>
                <a:effectLst/>
                <a:latin typeface="sohne"/>
              </a:rPr>
              <a:t>propriedade</a:t>
            </a:r>
            <a:r>
              <a:rPr lang="pt-BR" sz="2400" b="1" i="0" dirty="0">
                <a:solidFill>
                  <a:schemeClr val="bg1"/>
                </a:solidFill>
                <a:effectLst/>
                <a:latin typeface="sohne"/>
              </a:rPr>
              <a:t> existe em um </a:t>
            </a:r>
            <a:r>
              <a:rPr lang="pt-BR" sz="2400" b="1" i="0" dirty="0">
                <a:solidFill>
                  <a:srgbClr val="FFFF00"/>
                </a:solidFill>
                <a:effectLst/>
                <a:latin typeface="sohne"/>
              </a:rPr>
              <a:t>objeto</a:t>
            </a:r>
            <a:r>
              <a:rPr lang="pt-BR" sz="2400" b="1" i="0" dirty="0">
                <a:solidFill>
                  <a:schemeClr val="bg1"/>
                </a:solidFill>
                <a:effectLst/>
                <a:latin typeface="sohne"/>
              </a:rPr>
              <a:t>, use o operador </a:t>
            </a:r>
            <a:r>
              <a:rPr lang="pt-BR" sz="2400" b="1" i="0" dirty="0">
                <a:solidFill>
                  <a:srgbClr val="FFFF00"/>
                </a:solidFill>
                <a:effectLst/>
                <a:latin typeface="sohne"/>
              </a:rPr>
              <a:t>in</a:t>
            </a:r>
            <a:r>
              <a:rPr lang="pt-BR" sz="2400" b="1" i="0" dirty="0">
                <a:solidFill>
                  <a:schemeClr val="bg1"/>
                </a:solidFill>
                <a:effectLst/>
                <a:latin typeface="sohne"/>
              </a:rPr>
              <a:t>:</a:t>
            </a:r>
          </a:p>
          <a:p>
            <a:pPr algn="just"/>
            <a:endParaRPr lang="pt-BR" sz="2400" b="1" dirty="0">
              <a:solidFill>
                <a:schemeClr val="bg1"/>
              </a:solidFill>
              <a:latin typeface="sohne"/>
            </a:endParaRPr>
          </a:p>
          <a:p>
            <a:pPr algn="just"/>
            <a:endParaRPr lang="pt-BR" sz="2400" b="1" i="0" dirty="0">
              <a:solidFill>
                <a:schemeClr val="bg1"/>
              </a:solidFill>
              <a:effectLst/>
              <a:latin typeface="sohne"/>
            </a:endParaRPr>
          </a:p>
          <a:p>
            <a:pPr algn="just"/>
            <a:endParaRPr lang="pt-BR" sz="900" b="1" dirty="0">
              <a:solidFill>
                <a:schemeClr val="bg1"/>
              </a:solidFill>
              <a:latin typeface="sohne"/>
            </a:endParaRPr>
          </a:p>
          <a:p>
            <a:pPr algn="just"/>
            <a:r>
              <a:rPr lang="pt-BR" sz="2400" b="1" i="0" dirty="0">
                <a:solidFill>
                  <a:schemeClr val="bg1"/>
                </a:solidFill>
                <a:effectLst/>
                <a:latin typeface="sohne"/>
              </a:rPr>
              <a:t>O exemplo a seguir cria um objeto </a:t>
            </a:r>
            <a:r>
              <a:rPr lang="pt-BR" sz="2400" b="1" i="0" dirty="0" err="1">
                <a:solidFill>
                  <a:srgbClr val="FFFF00"/>
                </a:solidFill>
                <a:effectLst/>
                <a:latin typeface="sohne"/>
              </a:rPr>
              <a:t>employee</a:t>
            </a:r>
            <a:r>
              <a:rPr lang="pt-BR" sz="2400" b="1" i="0" dirty="0">
                <a:solidFill>
                  <a:schemeClr val="bg1"/>
                </a:solidFill>
                <a:effectLst/>
                <a:latin typeface="sohne"/>
              </a:rPr>
              <a:t> e usa o operador </a:t>
            </a:r>
            <a:r>
              <a:rPr lang="pt-BR" sz="2400" b="1" i="0" dirty="0">
                <a:solidFill>
                  <a:srgbClr val="FFFF00"/>
                </a:solidFill>
                <a:effectLst/>
                <a:latin typeface="sohne"/>
              </a:rPr>
              <a:t>in</a:t>
            </a:r>
            <a:r>
              <a:rPr lang="pt-BR" sz="2400" b="1" i="0" dirty="0">
                <a:solidFill>
                  <a:schemeClr val="bg1"/>
                </a:solidFill>
                <a:effectLst/>
                <a:latin typeface="sohne"/>
              </a:rPr>
              <a:t> para verificar se as propriedades </a:t>
            </a:r>
            <a:r>
              <a:rPr lang="pt-BR" sz="2400" b="1" i="0" dirty="0" err="1">
                <a:solidFill>
                  <a:srgbClr val="FFFF00"/>
                </a:solidFill>
                <a:effectLst/>
                <a:latin typeface="sohne"/>
              </a:rPr>
              <a:t>ssn</a:t>
            </a:r>
            <a:r>
              <a:rPr lang="pt-BR" sz="2400" b="1" i="0" dirty="0">
                <a:solidFill>
                  <a:schemeClr val="bg1"/>
                </a:solidFill>
                <a:effectLst/>
                <a:latin typeface="sohne"/>
              </a:rPr>
              <a:t> e </a:t>
            </a:r>
            <a:r>
              <a:rPr lang="pt-BR" sz="2400" b="1" i="0" dirty="0" err="1">
                <a:solidFill>
                  <a:srgbClr val="FFFF00"/>
                </a:solidFill>
                <a:effectLst/>
                <a:latin typeface="sohne"/>
              </a:rPr>
              <a:t>employeeId</a:t>
            </a:r>
            <a:r>
              <a:rPr lang="pt-BR" sz="2400" b="1" i="0" dirty="0">
                <a:solidFill>
                  <a:schemeClr val="bg1"/>
                </a:solidFill>
                <a:effectLst/>
                <a:latin typeface="sohne"/>
              </a:rPr>
              <a:t> existem no objeto:	</a:t>
            </a:r>
          </a:p>
        </p:txBody>
      </p:sp>
      <p:pic>
        <p:nvPicPr>
          <p:cNvPr id="17410" name="Picture 2">
            <a:extLst>
              <a:ext uri="{FF2B5EF4-FFF2-40B4-BE49-F238E27FC236}">
                <a16:creationId xmlns:a16="http://schemas.microsoft.com/office/drawing/2014/main" id="{B070A4D4-88D8-773C-4DFD-788A357C3A6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4487" b="14487"/>
          <a:stretch/>
        </p:blipFill>
        <p:spPr bwMode="auto">
          <a:xfrm>
            <a:off x="323528" y="1775192"/>
            <a:ext cx="8496944" cy="717704"/>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a:extLst>
              <a:ext uri="{FF2B5EF4-FFF2-40B4-BE49-F238E27FC236}">
                <a16:creationId xmlns:a16="http://schemas.microsoft.com/office/drawing/2014/main" id="{9E29D4E0-6652-A278-8146-CA649DF507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3748976"/>
            <a:ext cx="5688632" cy="2854194"/>
          </a:xfrm>
          <a:prstGeom prst="rect">
            <a:avLst/>
          </a:prstGeom>
          <a:noFill/>
          <a:extLst>
            <a:ext uri="{909E8E84-426E-40DD-AFC4-6F175D3DCCD1}">
              <a14:hiddenFill xmlns:a14="http://schemas.microsoft.com/office/drawing/2010/main">
                <a:solidFill>
                  <a:srgbClr val="FFFFFF"/>
                </a:solidFill>
              </a14:hiddenFill>
            </a:ext>
          </a:extLst>
        </p:spPr>
      </p:pic>
      <p:pic>
        <p:nvPicPr>
          <p:cNvPr id="17414" name="Picture 6">
            <a:extLst>
              <a:ext uri="{FF2B5EF4-FFF2-40B4-BE49-F238E27FC236}">
                <a16:creationId xmlns:a16="http://schemas.microsoft.com/office/drawing/2014/main" id="{E8DC7CF1-1673-9F5F-9CDC-41917802EA6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9534"/>
          <a:stretch/>
        </p:blipFill>
        <p:spPr bwMode="auto">
          <a:xfrm>
            <a:off x="6300192" y="5502425"/>
            <a:ext cx="2520280" cy="1100745"/>
          </a:xfrm>
          <a:prstGeom prst="rect">
            <a:avLst/>
          </a:prstGeom>
          <a:noFill/>
          <a:extLst>
            <a:ext uri="{909E8E84-426E-40DD-AFC4-6F175D3DCCD1}">
              <a14:hiddenFill xmlns:a14="http://schemas.microsoft.com/office/drawing/2010/main">
                <a:solidFill>
                  <a:srgbClr val="FFFFFF"/>
                </a:solidFill>
              </a14:hiddenFill>
            </a:ext>
          </a:extLst>
        </p:spPr>
      </p:pic>
      <p:sp>
        <p:nvSpPr>
          <p:cNvPr id="8" name="CaixaDeTexto 7">
            <a:extLst>
              <a:ext uri="{FF2B5EF4-FFF2-40B4-BE49-F238E27FC236}">
                <a16:creationId xmlns:a16="http://schemas.microsoft.com/office/drawing/2014/main" id="{098BF766-EAD1-B259-6FCB-4FC17D6C6F17}"/>
              </a:ext>
            </a:extLst>
          </p:cNvPr>
          <p:cNvSpPr txBox="1"/>
          <p:nvPr/>
        </p:nvSpPr>
        <p:spPr>
          <a:xfrm>
            <a:off x="6300192" y="5040760"/>
            <a:ext cx="1872829" cy="461665"/>
          </a:xfrm>
          <a:prstGeom prst="rect">
            <a:avLst/>
          </a:prstGeom>
          <a:noFill/>
        </p:spPr>
        <p:txBody>
          <a:bodyPr wrap="square">
            <a:spAutoFit/>
          </a:bodyPr>
          <a:lstStyle/>
          <a:p>
            <a:pPr algn="just"/>
            <a:r>
              <a:rPr lang="pt-BR" sz="2400" b="1" i="0" dirty="0">
                <a:solidFill>
                  <a:schemeClr val="bg1"/>
                </a:solidFill>
                <a:effectLst/>
                <a:latin typeface="sohne"/>
              </a:rPr>
              <a:t>Resultado:</a:t>
            </a:r>
          </a:p>
        </p:txBody>
      </p:sp>
      <p:pic>
        <p:nvPicPr>
          <p:cNvPr id="6" name="Imagem 5" descr="Galinha não satisfeita">
            <a:extLst>
              <a:ext uri="{FF2B5EF4-FFF2-40B4-BE49-F238E27FC236}">
                <a16:creationId xmlns:a16="http://schemas.microsoft.com/office/drawing/2014/main" id="{57DDB609-BD91-2166-067C-5B3C84B4E0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16216" y="3338976"/>
            <a:ext cx="1872829" cy="1872829"/>
          </a:xfrm>
          <a:prstGeom prst="rect">
            <a:avLst/>
          </a:prstGeom>
        </p:spPr>
      </p:pic>
    </p:spTree>
    <p:extLst>
      <p:ext uri="{BB962C8B-B14F-4D97-AF65-F5344CB8AC3E}">
        <p14:creationId xmlns:p14="http://schemas.microsoft.com/office/powerpoint/2010/main" val="1764766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3777957"/>
          </a:xfrm>
          <a:prstGeom prst="rect">
            <a:avLst/>
          </a:prstGeom>
          <a:noFill/>
        </p:spPr>
        <p:txBody>
          <a:bodyPr wrap="square">
            <a:spAutoFit/>
          </a:bodyPr>
          <a:lstStyle/>
          <a:p>
            <a:pPr algn="just"/>
            <a:r>
              <a:rPr lang="pt-BR" sz="2800" b="1" i="0" dirty="0">
                <a:solidFill>
                  <a:srgbClr val="FFFF00"/>
                </a:solidFill>
                <a:effectLst/>
                <a:latin typeface="sohne"/>
              </a:rPr>
              <a:t>Iterar sobre o objeto usando loop for…in:</a:t>
            </a:r>
          </a:p>
          <a:p>
            <a:pPr algn="just"/>
            <a:endParaRPr lang="pt-BR" sz="1050" b="1" dirty="0">
              <a:solidFill>
                <a:srgbClr val="FFFF00"/>
              </a:solidFill>
              <a:latin typeface="sohne"/>
            </a:endParaRPr>
          </a:p>
          <a:p>
            <a:pPr algn="just"/>
            <a:r>
              <a:rPr lang="pt-BR" sz="2400" b="1" i="0" dirty="0">
                <a:solidFill>
                  <a:schemeClr val="bg1"/>
                </a:solidFill>
                <a:effectLst/>
                <a:latin typeface="sohne"/>
              </a:rPr>
              <a:t>Para </a:t>
            </a:r>
            <a:r>
              <a:rPr lang="pt-BR" sz="2400" b="1" i="0" dirty="0">
                <a:solidFill>
                  <a:srgbClr val="FFFF00"/>
                </a:solidFill>
                <a:effectLst/>
                <a:latin typeface="sohne"/>
              </a:rPr>
              <a:t>iterar</a:t>
            </a:r>
            <a:r>
              <a:rPr lang="pt-BR" sz="2400" b="1" i="0" dirty="0">
                <a:solidFill>
                  <a:schemeClr val="bg1"/>
                </a:solidFill>
                <a:effectLst/>
                <a:latin typeface="sohne"/>
              </a:rPr>
              <a:t> sobre todas as </a:t>
            </a:r>
            <a:r>
              <a:rPr lang="pt-BR" sz="2400" b="1" i="0" dirty="0">
                <a:solidFill>
                  <a:srgbClr val="FFFF00"/>
                </a:solidFill>
                <a:effectLst/>
                <a:latin typeface="sohne"/>
              </a:rPr>
              <a:t>propriedades</a:t>
            </a:r>
            <a:r>
              <a:rPr lang="pt-BR" sz="2400" b="1" i="0" dirty="0">
                <a:solidFill>
                  <a:schemeClr val="bg1"/>
                </a:solidFill>
                <a:effectLst/>
                <a:latin typeface="sohne"/>
              </a:rPr>
              <a:t> de um </a:t>
            </a:r>
            <a:r>
              <a:rPr lang="pt-BR" sz="2400" b="1" i="0" dirty="0">
                <a:solidFill>
                  <a:srgbClr val="FFFF00"/>
                </a:solidFill>
                <a:effectLst/>
                <a:latin typeface="sohne"/>
              </a:rPr>
              <a:t>objeto</a:t>
            </a:r>
            <a:r>
              <a:rPr lang="pt-BR" sz="2400" b="1" i="0" dirty="0">
                <a:solidFill>
                  <a:schemeClr val="bg1"/>
                </a:solidFill>
                <a:effectLst/>
                <a:latin typeface="sohne"/>
              </a:rPr>
              <a:t> sem saber os </a:t>
            </a:r>
            <a:r>
              <a:rPr lang="pt-BR" sz="2400" b="1" i="0" dirty="0">
                <a:solidFill>
                  <a:srgbClr val="FFFF00"/>
                </a:solidFill>
                <a:effectLst/>
                <a:latin typeface="sohne"/>
              </a:rPr>
              <a:t>nomes</a:t>
            </a:r>
            <a:r>
              <a:rPr lang="pt-BR" sz="2400" b="1" i="0" dirty="0">
                <a:solidFill>
                  <a:schemeClr val="bg1"/>
                </a:solidFill>
                <a:effectLst/>
                <a:latin typeface="sohne"/>
              </a:rPr>
              <a:t> das </a:t>
            </a:r>
            <a:r>
              <a:rPr lang="pt-BR" sz="2400" b="1" i="0" dirty="0">
                <a:solidFill>
                  <a:srgbClr val="FFFF00"/>
                </a:solidFill>
                <a:effectLst/>
                <a:latin typeface="sohne"/>
              </a:rPr>
              <a:t>propriedades</a:t>
            </a:r>
            <a:r>
              <a:rPr lang="pt-BR" sz="2400" b="1" i="0" dirty="0">
                <a:solidFill>
                  <a:schemeClr val="bg1"/>
                </a:solidFill>
                <a:effectLst/>
                <a:latin typeface="sohne"/>
              </a:rPr>
              <a:t>, use o loop </a:t>
            </a:r>
            <a:r>
              <a:rPr lang="pt-BR" sz="2400" b="1" i="0" dirty="0">
                <a:solidFill>
                  <a:srgbClr val="FFFF00"/>
                </a:solidFill>
                <a:effectLst/>
                <a:latin typeface="sohne"/>
              </a:rPr>
              <a:t>for...in</a:t>
            </a:r>
            <a:r>
              <a:rPr lang="pt-BR" sz="2400" b="1" i="0" dirty="0">
                <a:solidFill>
                  <a:schemeClr val="bg1"/>
                </a:solidFill>
                <a:effectLst/>
                <a:latin typeface="sohne"/>
              </a:rPr>
              <a:t>:</a:t>
            </a:r>
          </a:p>
          <a:p>
            <a:pPr algn="just"/>
            <a:endParaRPr lang="pt-BR" sz="2400" b="1" i="0" dirty="0">
              <a:solidFill>
                <a:schemeClr val="bg1"/>
              </a:solidFill>
              <a:effectLst/>
              <a:latin typeface="sohne"/>
            </a:endParaRPr>
          </a:p>
          <a:p>
            <a:pPr algn="just"/>
            <a:endParaRPr lang="pt-BR" sz="2400" b="1" dirty="0">
              <a:solidFill>
                <a:schemeClr val="bg1"/>
              </a:solidFill>
              <a:latin typeface="sohne"/>
            </a:endParaRPr>
          </a:p>
          <a:p>
            <a:pPr algn="just"/>
            <a:endParaRPr lang="pt-BR" sz="2400" b="1" i="0" dirty="0">
              <a:solidFill>
                <a:schemeClr val="bg1"/>
              </a:solidFill>
              <a:effectLst/>
              <a:latin typeface="sohne"/>
            </a:endParaRPr>
          </a:p>
          <a:p>
            <a:pPr algn="just"/>
            <a:endParaRPr lang="pt-BR" sz="2400" b="1" dirty="0">
              <a:solidFill>
                <a:schemeClr val="bg1"/>
              </a:solidFill>
              <a:latin typeface="sohne"/>
            </a:endParaRPr>
          </a:p>
          <a:p>
            <a:pPr algn="just"/>
            <a:r>
              <a:rPr lang="pt-BR" sz="2400" b="1" i="0" dirty="0">
                <a:solidFill>
                  <a:schemeClr val="bg1"/>
                </a:solidFill>
                <a:effectLst/>
                <a:latin typeface="sohne"/>
              </a:rPr>
              <a:t>Por exemplo, a instrução a seguir cria um objeto </a:t>
            </a:r>
            <a:r>
              <a:rPr lang="pt-BR" sz="2400" b="1" i="0" dirty="0">
                <a:solidFill>
                  <a:srgbClr val="FFFF00"/>
                </a:solidFill>
                <a:effectLst/>
                <a:latin typeface="sohne"/>
              </a:rPr>
              <a:t>website</a:t>
            </a:r>
            <a:r>
              <a:rPr lang="pt-BR" sz="2400" b="1" i="0" dirty="0">
                <a:solidFill>
                  <a:schemeClr val="bg1"/>
                </a:solidFill>
                <a:effectLst/>
                <a:latin typeface="sohne"/>
              </a:rPr>
              <a:t> e itera sobre suas </a:t>
            </a:r>
            <a:r>
              <a:rPr lang="pt-BR" sz="2400" b="1" i="0" dirty="0">
                <a:solidFill>
                  <a:srgbClr val="FFFF00"/>
                </a:solidFill>
                <a:effectLst/>
                <a:latin typeface="sohne"/>
              </a:rPr>
              <a:t>propriedades</a:t>
            </a:r>
            <a:r>
              <a:rPr lang="pt-BR" sz="2400" b="1" i="0" dirty="0">
                <a:solidFill>
                  <a:schemeClr val="bg1"/>
                </a:solidFill>
                <a:effectLst/>
                <a:latin typeface="sohne"/>
              </a:rPr>
              <a:t> usando o loop </a:t>
            </a:r>
            <a:r>
              <a:rPr lang="pt-BR" sz="2400" b="1" i="0" dirty="0">
                <a:solidFill>
                  <a:srgbClr val="FFFF00"/>
                </a:solidFill>
                <a:effectLst/>
                <a:latin typeface="sohne"/>
              </a:rPr>
              <a:t>for...in</a:t>
            </a:r>
            <a:r>
              <a:rPr lang="pt-BR" sz="2400" b="1" i="0" dirty="0">
                <a:solidFill>
                  <a:schemeClr val="bg1"/>
                </a:solidFill>
                <a:effectLst/>
                <a:latin typeface="sohne"/>
              </a:rPr>
              <a:t>:</a:t>
            </a:r>
          </a:p>
        </p:txBody>
      </p:sp>
      <p:pic>
        <p:nvPicPr>
          <p:cNvPr id="18434" name="Picture 2">
            <a:extLst>
              <a:ext uri="{FF2B5EF4-FFF2-40B4-BE49-F238E27FC236}">
                <a16:creationId xmlns:a16="http://schemas.microsoft.com/office/drawing/2014/main" id="{C47BD5DB-1F7B-3962-28D4-C551648291E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637" b="13637"/>
          <a:stretch/>
        </p:blipFill>
        <p:spPr bwMode="auto">
          <a:xfrm>
            <a:off x="791580" y="1844824"/>
            <a:ext cx="7560840" cy="1241007"/>
          </a:xfrm>
          <a:prstGeom prst="rect">
            <a:avLst/>
          </a:prstGeom>
          <a:noFill/>
          <a:extLst>
            <a:ext uri="{909E8E84-426E-40DD-AFC4-6F175D3DCCD1}">
              <a14:hiddenFill xmlns:a14="http://schemas.microsoft.com/office/drawing/2010/main">
                <a:solidFill>
                  <a:srgbClr val="FFFFFF"/>
                </a:solidFill>
              </a14:hiddenFill>
            </a:ext>
          </a:extLst>
        </p:spPr>
      </p:pic>
      <p:pic>
        <p:nvPicPr>
          <p:cNvPr id="18436" name="Picture 4">
            <a:extLst>
              <a:ext uri="{FF2B5EF4-FFF2-40B4-BE49-F238E27FC236}">
                <a16:creationId xmlns:a16="http://schemas.microsoft.com/office/drawing/2014/main" id="{4F2888CF-DF08-4781-1AE0-94D59C437E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370" y="3945869"/>
            <a:ext cx="4939425" cy="2747555"/>
          </a:xfrm>
          <a:prstGeom prst="rect">
            <a:avLst/>
          </a:prstGeom>
          <a:noFill/>
          <a:extLst>
            <a:ext uri="{909E8E84-426E-40DD-AFC4-6F175D3DCCD1}">
              <a14:hiddenFill xmlns:a14="http://schemas.microsoft.com/office/drawing/2010/main">
                <a:solidFill>
                  <a:srgbClr val="FFFFFF"/>
                </a:solidFill>
              </a14:hiddenFill>
            </a:ext>
          </a:extLst>
        </p:spPr>
      </p:pic>
      <p:sp>
        <p:nvSpPr>
          <p:cNvPr id="10" name="CaixaDeTexto 9">
            <a:extLst>
              <a:ext uri="{FF2B5EF4-FFF2-40B4-BE49-F238E27FC236}">
                <a16:creationId xmlns:a16="http://schemas.microsoft.com/office/drawing/2014/main" id="{91CCB466-18FC-D950-8D10-413A2429600A}"/>
              </a:ext>
            </a:extLst>
          </p:cNvPr>
          <p:cNvSpPr txBox="1"/>
          <p:nvPr/>
        </p:nvSpPr>
        <p:spPr>
          <a:xfrm>
            <a:off x="5490356" y="5088813"/>
            <a:ext cx="1872829" cy="461665"/>
          </a:xfrm>
          <a:prstGeom prst="rect">
            <a:avLst/>
          </a:prstGeom>
          <a:noFill/>
        </p:spPr>
        <p:txBody>
          <a:bodyPr wrap="square">
            <a:spAutoFit/>
          </a:bodyPr>
          <a:lstStyle/>
          <a:p>
            <a:pPr algn="just"/>
            <a:r>
              <a:rPr lang="pt-BR" sz="2400" b="1" i="0" dirty="0">
                <a:solidFill>
                  <a:schemeClr val="bg1"/>
                </a:solidFill>
                <a:effectLst/>
                <a:latin typeface="sohne"/>
              </a:rPr>
              <a:t>Resultado:</a:t>
            </a:r>
          </a:p>
        </p:txBody>
      </p:sp>
      <p:pic>
        <p:nvPicPr>
          <p:cNvPr id="18438" name="Picture 6">
            <a:extLst>
              <a:ext uri="{FF2B5EF4-FFF2-40B4-BE49-F238E27FC236}">
                <a16:creationId xmlns:a16="http://schemas.microsoft.com/office/drawing/2014/main" id="{E7A3D37F-F963-D667-4AFC-AF6A2C8AE87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2432"/>
          <a:stretch/>
        </p:blipFill>
        <p:spPr bwMode="auto">
          <a:xfrm>
            <a:off x="5490357" y="5599263"/>
            <a:ext cx="3474132" cy="1082285"/>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m 4" descr="A raposa forte">
            <a:extLst>
              <a:ext uri="{FF2B5EF4-FFF2-40B4-BE49-F238E27FC236}">
                <a16:creationId xmlns:a16="http://schemas.microsoft.com/office/drawing/2014/main" id="{6DC457F6-5B55-DDF1-CF05-D6A4BD5E4B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60232" y="3598496"/>
            <a:ext cx="2049016" cy="2049016"/>
          </a:xfrm>
          <a:prstGeom prst="rect">
            <a:avLst/>
          </a:prstGeom>
        </p:spPr>
      </p:pic>
    </p:spTree>
    <p:extLst>
      <p:ext uri="{BB962C8B-B14F-4D97-AF65-F5344CB8AC3E}">
        <p14:creationId xmlns:p14="http://schemas.microsoft.com/office/powerpoint/2010/main" val="35630924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5116785"/>
          </a:xfrm>
          <a:prstGeom prst="rect">
            <a:avLst/>
          </a:prstGeom>
          <a:noFill/>
        </p:spPr>
        <p:txBody>
          <a:bodyPr wrap="square">
            <a:spAutoFit/>
          </a:bodyPr>
          <a:lstStyle/>
          <a:p>
            <a:pPr algn="just"/>
            <a:r>
              <a:rPr lang="pt-BR" sz="2800" b="1" i="0" dirty="0">
                <a:solidFill>
                  <a:srgbClr val="FFFF00"/>
                </a:solidFill>
                <a:effectLst/>
                <a:latin typeface="sohne"/>
              </a:rPr>
              <a:t>Métodos</a:t>
            </a:r>
          </a:p>
          <a:p>
            <a:pPr algn="just"/>
            <a:endParaRPr lang="pt-BR" sz="1050" b="1" dirty="0">
              <a:solidFill>
                <a:srgbClr val="FFFF00"/>
              </a:solidFill>
              <a:latin typeface="sohne"/>
            </a:endParaRPr>
          </a:p>
          <a:p>
            <a:pPr algn="just"/>
            <a:r>
              <a:rPr lang="pt-BR" sz="2400" b="1" i="0" dirty="0">
                <a:solidFill>
                  <a:schemeClr val="bg1"/>
                </a:solidFill>
                <a:effectLst/>
                <a:latin typeface="sohne"/>
              </a:rPr>
              <a:t>Objetos possuem </a:t>
            </a:r>
            <a:r>
              <a:rPr lang="pt-BR" sz="2400" b="1" i="0" dirty="0">
                <a:solidFill>
                  <a:srgbClr val="FFFF00"/>
                </a:solidFill>
                <a:effectLst/>
                <a:latin typeface="sohne"/>
              </a:rPr>
              <a:t>ações</a:t>
            </a:r>
            <a:r>
              <a:rPr lang="pt-BR" sz="2400" b="1" i="0" dirty="0">
                <a:solidFill>
                  <a:schemeClr val="bg1"/>
                </a:solidFill>
                <a:effectLst/>
                <a:latin typeface="sohne"/>
              </a:rPr>
              <a:t>. As ações são representadas por </a:t>
            </a:r>
            <a:r>
              <a:rPr lang="pt-BR" sz="2400" b="1" i="0" dirty="0">
                <a:solidFill>
                  <a:srgbClr val="FFFF00"/>
                </a:solidFill>
                <a:effectLst/>
                <a:latin typeface="sohne"/>
              </a:rPr>
              <a:t>funções</a:t>
            </a:r>
            <a:r>
              <a:rPr lang="pt-BR" sz="2400" b="1" i="0" dirty="0">
                <a:solidFill>
                  <a:schemeClr val="bg1"/>
                </a:solidFill>
                <a:effectLst/>
                <a:latin typeface="sohne"/>
              </a:rPr>
              <a:t>. O seguinte trecho adiciona a ação </a:t>
            </a:r>
            <a:r>
              <a:rPr lang="pt-BR" sz="2400" b="1" i="0" dirty="0" err="1">
                <a:solidFill>
                  <a:srgbClr val="FFFF00"/>
                </a:solidFill>
                <a:effectLst/>
                <a:latin typeface="sohne"/>
              </a:rPr>
              <a:t>greet</a:t>
            </a:r>
            <a:r>
              <a:rPr lang="pt-BR" sz="2400" b="1" i="0" dirty="0">
                <a:solidFill>
                  <a:schemeClr val="bg1"/>
                </a:solidFill>
                <a:effectLst/>
                <a:latin typeface="sohne"/>
              </a:rPr>
              <a:t> ao objeto </a:t>
            </a:r>
            <a:r>
              <a:rPr lang="pt-BR" sz="2400" b="1" i="0" dirty="0">
                <a:solidFill>
                  <a:srgbClr val="FFFF00"/>
                </a:solidFill>
                <a:effectLst/>
                <a:latin typeface="sohne"/>
              </a:rPr>
              <a:t>person</a:t>
            </a:r>
            <a:r>
              <a:rPr lang="pt-BR" sz="2400" b="1" i="0" dirty="0">
                <a:solidFill>
                  <a:schemeClr val="bg1"/>
                </a:solidFill>
                <a:effectLst/>
                <a:latin typeface="sohne"/>
              </a:rPr>
              <a:t>:</a:t>
            </a:r>
          </a:p>
          <a:p>
            <a:pPr algn="just"/>
            <a:endParaRPr lang="pt-BR" sz="2400" b="1" i="0" dirty="0">
              <a:solidFill>
                <a:schemeClr val="bg1"/>
              </a:solidFill>
              <a:effectLst/>
              <a:latin typeface="sohne"/>
            </a:endParaRPr>
          </a:p>
          <a:p>
            <a:pPr algn="just"/>
            <a:endParaRPr lang="pt-BR" sz="2400" b="1" dirty="0">
              <a:solidFill>
                <a:schemeClr val="bg1"/>
              </a:solidFill>
              <a:latin typeface="sohne"/>
            </a:endParaRPr>
          </a:p>
          <a:p>
            <a:pPr algn="just"/>
            <a:endParaRPr lang="pt-BR" sz="2400" b="1" i="0" dirty="0">
              <a:solidFill>
                <a:schemeClr val="bg1"/>
              </a:solidFill>
              <a:effectLst/>
              <a:latin typeface="sohne"/>
            </a:endParaRPr>
          </a:p>
          <a:p>
            <a:pPr algn="just"/>
            <a:endParaRPr lang="pt-BR" sz="2400" b="1" dirty="0">
              <a:solidFill>
                <a:schemeClr val="bg1"/>
              </a:solidFill>
              <a:latin typeface="sohne"/>
            </a:endParaRPr>
          </a:p>
          <a:p>
            <a:pPr algn="just"/>
            <a:endParaRPr lang="pt-BR" sz="2400" b="1" i="0" dirty="0">
              <a:solidFill>
                <a:schemeClr val="bg1"/>
              </a:solidFill>
              <a:effectLst/>
              <a:latin typeface="sohne"/>
            </a:endParaRPr>
          </a:p>
          <a:p>
            <a:pPr algn="just"/>
            <a:endParaRPr lang="pt-BR" sz="2400" b="1" dirty="0">
              <a:solidFill>
                <a:schemeClr val="bg1"/>
              </a:solidFill>
              <a:latin typeface="sohne"/>
            </a:endParaRPr>
          </a:p>
          <a:p>
            <a:pPr algn="just"/>
            <a:endParaRPr lang="pt-BR" sz="2400" b="1" i="0" dirty="0">
              <a:solidFill>
                <a:schemeClr val="bg1"/>
              </a:solidFill>
              <a:effectLst/>
              <a:latin typeface="sohne"/>
            </a:endParaRPr>
          </a:p>
          <a:p>
            <a:pPr algn="just"/>
            <a:endParaRPr lang="pt-BR" sz="2400" b="1" i="0" dirty="0">
              <a:solidFill>
                <a:schemeClr val="bg1"/>
              </a:solidFill>
              <a:effectLst/>
              <a:latin typeface="sohne"/>
            </a:endParaRPr>
          </a:p>
          <a:p>
            <a:pPr algn="just"/>
            <a:endParaRPr lang="pt-BR" sz="2400" b="1" dirty="0">
              <a:solidFill>
                <a:schemeClr val="bg1"/>
              </a:solidFill>
              <a:latin typeface="sohne"/>
            </a:endParaRPr>
          </a:p>
          <a:p>
            <a:pPr algn="just"/>
            <a:r>
              <a:rPr lang="pt-BR" sz="2400" b="1" i="0" dirty="0">
                <a:solidFill>
                  <a:schemeClr val="bg1"/>
                </a:solidFill>
                <a:effectLst/>
                <a:latin typeface="sohne"/>
              </a:rPr>
              <a:t>Resultado:</a:t>
            </a:r>
          </a:p>
        </p:txBody>
      </p:sp>
      <p:pic>
        <p:nvPicPr>
          <p:cNvPr id="20482" name="Picture 2">
            <a:extLst>
              <a:ext uri="{FF2B5EF4-FFF2-40B4-BE49-F238E27FC236}">
                <a16:creationId xmlns:a16="http://schemas.microsoft.com/office/drawing/2014/main" id="{7E27D95C-800D-01FA-8F45-EB35F41E2B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680" y="1801465"/>
            <a:ext cx="5760640" cy="3205356"/>
          </a:xfrm>
          <a:prstGeom prst="rect">
            <a:avLst/>
          </a:prstGeom>
          <a:noFill/>
          <a:extLst>
            <a:ext uri="{909E8E84-426E-40DD-AFC4-6F175D3DCCD1}">
              <a14:hiddenFill xmlns:a14="http://schemas.microsoft.com/office/drawing/2010/main">
                <a:solidFill>
                  <a:srgbClr val="FFFFFF"/>
                </a:solidFill>
              </a14:hiddenFill>
            </a:ext>
          </a:extLst>
        </p:spPr>
      </p:pic>
      <p:pic>
        <p:nvPicPr>
          <p:cNvPr id="20484" name="Picture 4">
            <a:extLst>
              <a:ext uri="{FF2B5EF4-FFF2-40B4-BE49-F238E27FC236}">
                <a16:creationId xmlns:a16="http://schemas.microsoft.com/office/drawing/2014/main" id="{64B43380-EF40-97B5-9F0F-B47E69AC65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5488302"/>
            <a:ext cx="8496944" cy="1037042"/>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m 7" descr="Brócolis surpreso">
            <a:extLst>
              <a:ext uri="{FF2B5EF4-FFF2-40B4-BE49-F238E27FC236}">
                <a16:creationId xmlns:a16="http://schemas.microsoft.com/office/drawing/2014/main" id="{1EB71D08-13D5-5598-3088-3076C30BA9C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5796136" y="3690428"/>
            <a:ext cx="2808312" cy="2808312"/>
          </a:xfrm>
          <a:prstGeom prst="rect">
            <a:avLst/>
          </a:prstGeom>
        </p:spPr>
      </p:pic>
    </p:spTree>
    <p:extLst>
      <p:ext uri="{BB962C8B-B14F-4D97-AF65-F5344CB8AC3E}">
        <p14:creationId xmlns:p14="http://schemas.microsoft.com/office/powerpoint/2010/main" val="2953719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1938992"/>
          </a:xfrm>
          <a:prstGeom prst="rect">
            <a:avLst/>
          </a:prstGeom>
          <a:noFill/>
        </p:spPr>
        <p:txBody>
          <a:bodyPr wrap="square">
            <a:spAutoFit/>
          </a:bodyPr>
          <a:lstStyle/>
          <a:p>
            <a:pPr algn="just"/>
            <a:r>
              <a:rPr lang="pt-BR" sz="2000" b="1" i="0" dirty="0">
                <a:solidFill>
                  <a:schemeClr val="bg1"/>
                </a:solidFill>
                <a:effectLst/>
                <a:latin typeface="sohne"/>
              </a:rPr>
              <a:t>No exemplo a seguir, adicionamos uma expressão de </a:t>
            </a:r>
            <a:r>
              <a:rPr lang="pt-BR" sz="2000" b="1" i="0" dirty="0">
                <a:solidFill>
                  <a:srgbClr val="FFFF00"/>
                </a:solidFill>
                <a:effectLst/>
                <a:latin typeface="sohne"/>
              </a:rPr>
              <a:t>função</a:t>
            </a:r>
            <a:r>
              <a:rPr lang="pt-BR" sz="2000" b="1" i="0" dirty="0">
                <a:solidFill>
                  <a:schemeClr val="bg1"/>
                </a:solidFill>
                <a:effectLst/>
                <a:latin typeface="sohne"/>
              </a:rPr>
              <a:t> para criar a </a:t>
            </a:r>
            <a:r>
              <a:rPr lang="pt-BR" sz="2000" b="1" i="0" dirty="0">
                <a:solidFill>
                  <a:srgbClr val="FFFF00"/>
                </a:solidFill>
                <a:effectLst/>
                <a:latin typeface="sohne"/>
              </a:rPr>
              <a:t>ação</a:t>
            </a:r>
            <a:r>
              <a:rPr lang="pt-BR" sz="2000" b="1" i="0" dirty="0">
                <a:solidFill>
                  <a:schemeClr val="bg1"/>
                </a:solidFill>
                <a:effectLst/>
                <a:latin typeface="sohne"/>
              </a:rPr>
              <a:t> e atribuímos à propriedade </a:t>
            </a:r>
            <a:r>
              <a:rPr lang="pt-BR" sz="2000" b="1" i="0" dirty="0" err="1">
                <a:solidFill>
                  <a:srgbClr val="FFFF00"/>
                </a:solidFill>
                <a:effectLst/>
                <a:latin typeface="sohne"/>
              </a:rPr>
              <a:t>greet</a:t>
            </a:r>
            <a:r>
              <a:rPr lang="pt-BR" sz="2000" b="1" i="0" dirty="0">
                <a:solidFill>
                  <a:schemeClr val="bg1"/>
                </a:solidFill>
                <a:effectLst/>
                <a:latin typeface="sohne"/>
              </a:rPr>
              <a:t> do objeto </a:t>
            </a:r>
            <a:r>
              <a:rPr lang="pt-BR" sz="2000" b="1" i="0" dirty="0">
                <a:solidFill>
                  <a:srgbClr val="FFFF00"/>
                </a:solidFill>
                <a:effectLst/>
                <a:latin typeface="sohne"/>
              </a:rPr>
              <a:t>person</a:t>
            </a:r>
            <a:r>
              <a:rPr lang="pt-BR" sz="2000" b="1" dirty="0">
                <a:solidFill>
                  <a:schemeClr val="bg1"/>
                </a:solidFill>
                <a:latin typeface="sohne"/>
              </a:rPr>
              <a:t>. </a:t>
            </a:r>
            <a:r>
              <a:rPr lang="pt-BR" sz="2000" b="1" i="0" dirty="0">
                <a:solidFill>
                  <a:schemeClr val="bg1"/>
                </a:solidFill>
                <a:effectLst/>
                <a:latin typeface="sohne"/>
              </a:rPr>
              <a:t>Então, chamamos a função através da propriedade </a:t>
            </a:r>
            <a:r>
              <a:rPr lang="pt-BR" sz="2000" b="1" i="0" dirty="0" err="1">
                <a:solidFill>
                  <a:srgbClr val="FFFF00"/>
                </a:solidFill>
                <a:effectLst/>
                <a:latin typeface="sohne"/>
              </a:rPr>
              <a:t>greet</a:t>
            </a:r>
            <a:r>
              <a:rPr lang="pt-BR" sz="2000" b="1" i="0" dirty="0">
                <a:solidFill>
                  <a:schemeClr val="bg1"/>
                </a:solidFill>
                <a:effectLst/>
                <a:latin typeface="sohne"/>
              </a:rPr>
              <a:t> com o comando </a:t>
            </a:r>
            <a:r>
              <a:rPr lang="pt-BR" sz="2000" b="1" i="0" dirty="0" err="1">
                <a:solidFill>
                  <a:srgbClr val="FFFF00"/>
                </a:solidFill>
                <a:effectLst/>
                <a:latin typeface="sohne"/>
              </a:rPr>
              <a:t>greet</a:t>
            </a:r>
            <a:r>
              <a:rPr lang="pt-BR" sz="2000" b="1" i="0" dirty="0">
                <a:solidFill>
                  <a:srgbClr val="FFFF00"/>
                </a:solidFill>
                <a:effectLst/>
                <a:latin typeface="sohne"/>
              </a:rPr>
              <a:t>()</a:t>
            </a:r>
            <a:r>
              <a:rPr lang="pt-BR" sz="2000" b="1" i="0" dirty="0">
                <a:solidFill>
                  <a:schemeClr val="bg1"/>
                </a:solidFill>
                <a:effectLst/>
                <a:latin typeface="sohne"/>
              </a:rPr>
              <a:t>. Quando uma função é uma propriedade de um </a:t>
            </a:r>
            <a:r>
              <a:rPr lang="pt-BR" sz="2000" b="1" i="0" dirty="0">
                <a:solidFill>
                  <a:srgbClr val="FFFF00"/>
                </a:solidFill>
                <a:effectLst/>
                <a:latin typeface="sohne"/>
              </a:rPr>
              <a:t>objeto</a:t>
            </a:r>
            <a:r>
              <a:rPr lang="pt-BR" sz="2000" b="1" i="0" dirty="0">
                <a:solidFill>
                  <a:schemeClr val="bg1"/>
                </a:solidFill>
                <a:effectLst/>
                <a:latin typeface="sohne"/>
              </a:rPr>
              <a:t>, isso é chamado de </a:t>
            </a:r>
            <a:r>
              <a:rPr lang="pt-BR" sz="2000" b="1" i="0" dirty="0">
                <a:solidFill>
                  <a:srgbClr val="FFFF00"/>
                </a:solidFill>
                <a:effectLst/>
                <a:latin typeface="sohne"/>
              </a:rPr>
              <a:t>método</a:t>
            </a:r>
            <a:r>
              <a:rPr lang="pt-BR" sz="2000" b="1" i="0" dirty="0">
                <a:solidFill>
                  <a:schemeClr val="bg1"/>
                </a:solidFill>
                <a:effectLst/>
                <a:latin typeface="sohne"/>
              </a:rPr>
              <a:t>. Além de usar uma expressão de </a:t>
            </a:r>
            <a:r>
              <a:rPr lang="pt-BR" sz="2000" b="1" i="0" dirty="0">
                <a:solidFill>
                  <a:srgbClr val="FFFF00"/>
                </a:solidFill>
                <a:effectLst/>
                <a:latin typeface="sohne"/>
              </a:rPr>
              <a:t>função</a:t>
            </a:r>
            <a:r>
              <a:rPr lang="pt-BR" sz="2000" b="1" i="0" dirty="0">
                <a:solidFill>
                  <a:schemeClr val="bg1"/>
                </a:solidFill>
                <a:effectLst/>
                <a:latin typeface="sohne"/>
              </a:rPr>
              <a:t>, você pode definir uma </a:t>
            </a:r>
            <a:r>
              <a:rPr lang="pt-BR" sz="2000" b="1" i="0" dirty="0">
                <a:solidFill>
                  <a:srgbClr val="FFFF00"/>
                </a:solidFill>
                <a:effectLst/>
                <a:latin typeface="sohne"/>
              </a:rPr>
              <a:t>função</a:t>
            </a:r>
            <a:r>
              <a:rPr lang="pt-BR" sz="2000" b="1" i="0" dirty="0">
                <a:solidFill>
                  <a:schemeClr val="bg1"/>
                </a:solidFill>
                <a:effectLst/>
                <a:latin typeface="sohne"/>
              </a:rPr>
              <a:t> e adicioná-la ao </a:t>
            </a:r>
            <a:r>
              <a:rPr lang="pt-BR" sz="2000" b="1" i="0" dirty="0">
                <a:solidFill>
                  <a:srgbClr val="FFFF00"/>
                </a:solidFill>
                <a:effectLst/>
                <a:latin typeface="sohne"/>
              </a:rPr>
              <a:t>objeto</a:t>
            </a:r>
            <a:r>
              <a:rPr lang="pt-BR" sz="2000" b="1" i="0" dirty="0">
                <a:solidFill>
                  <a:schemeClr val="bg1"/>
                </a:solidFill>
                <a:effectLst/>
                <a:latin typeface="sohne"/>
              </a:rPr>
              <a:t>, dessa forma:</a:t>
            </a:r>
          </a:p>
        </p:txBody>
      </p:sp>
      <p:pic>
        <p:nvPicPr>
          <p:cNvPr id="21506" name="Picture 2">
            <a:extLst>
              <a:ext uri="{FF2B5EF4-FFF2-40B4-BE49-F238E27FC236}">
                <a16:creationId xmlns:a16="http://schemas.microsoft.com/office/drawing/2014/main" id="{82A164AE-A2C4-D927-9FD3-2ED729F746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7664" y="2287310"/>
            <a:ext cx="6048672" cy="4357986"/>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m 3" descr="Raposa envergonhada">
            <a:extLst>
              <a:ext uri="{FF2B5EF4-FFF2-40B4-BE49-F238E27FC236}">
                <a16:creationId xmlns:a16="http://schemas.microsoft.com/office/drawing/2014/main" id="{A38416A9-BDF1-C460-B49C-BF0D8989D0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92281" y="4618857"/>
            <a:ext cx="2042102" cy="2042102"/>
          </a:xfrm>
          <a:prstGeom prst="rect">
            <a:avLst/>
          </a:prstGeom>
        </p:spPr>
      </p:pic>
    </p:spTree>
    <p:extLst>
      <p:ext uri="{BB962C8B-B14F-4D97-AF65-F5344CB8AC3E}">
        <p14:creationId xmlns:p14="http://schemas.microsoft.com/office/powerpoint/2010/main" val="15041793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1261884"/>
          </a:xfrm>
          <a:prstGeom prst="rect">
            <a:avLst/>
          </a:prstGeom>
          <a:noFill/>
        </p:spPr>
        <p:txBody>
          <a:bodyPr wrap="square">
            <a:spAutoFit/>
          </a:bodyPr>
          <a:lstStyle/>
          <a:p>
            <a:pPr algn="just"/>
            <a:r>
              <a:rPr lang="pt-BR" sz="2800" b="1" i="0" dirty="0">
                <a:solidFill>
                  <a:srgbClr val="FFFF00"/>
                </a:solidFill>
                <a:effectLst/>
                <a:latin typeface="sohne"/>
              </a:rPr>
              <a:t>Método Abreviado</a:t>
            </a:r>
          </a:p>
          <a:p>
            <a:pPr algn="just"/>
            <a:endParaRPr lang="pt-BR" sz="2400" b="1" i="0" dirty="0">
              <a:solidFill>
                <a:schemeClr val="bg1"/>
              </a:solidFill>
              <a:effectLst/>
              <a:latin typeface="sohne"/>
            </a:endParaRPr>
          </a:p>
          <a:p>
            <a:pPr algn="just"/>
            <a:r>
              <a:rPr lang="pt-BR" sz="2400" b="1" i="0" dirty="0">
                <a:solidFill>
                  <a:schemeClr val="bg1"/>
                </a:solidFill>
                <a:effectLst/>
                <a:latin typeface="sohne"/>
              </a:rPr>
              <a:t>Você pode definir </a:t>
            </a:r>
            <a:r>
              <a:rPr lang="pt-BR" sz="2400" b="1" i="0" dirty="0">
                <a:solidFill>
                  <a:srgbClr val="FFFF00"/>
                </a:solidFill>
                <a:effectLst/>
                <a:latin typeface="sohne"/>
              </a:rPr>
              <a:t>métodos</a:t>
            </a:r>
            <a:r>
              <a:rPr lang="pt-BR" sz="2400" b="1" i="0" dirty="0">
                <a:solidFill>
                  <a:schemeClr val="bg1"/>
                </a:solidFill>
                <a:effectLst/>
                <a:latin typeface="sohne"/>
              </a:rPr>
              <a:t> usando a sintaxe literal do </a:t>
            </a:r>
            <a:r>
              <a:rPr lang="pt-BR" sz="2400" b="1" i="0" dirty="0">
                <a:solidFill>
                  <a:srgbClr val="FFFF00"/>
                </a:solidFill>
                <a:effectLst/>
                <a:latin typeface="sohne"/>
              </a:rPr>
              <a:t>objeto</a:t>
            </a:r>
            <a:r>
              <a:rPr lang="pt-BR" sz="2400" b="1" i="0" dirty="0">
                <a:solidFill>
                  <a:schemeClr val="bg1"/>
                </a:solidFill>
                <a:effectLst/>
                <a:latin typeface="sohne"/>
              </a:rPr>
              <a:t>:</a:t>
            </a:r>
          </a:p>
        </p:txBody>
      </p:sp>
      <p:pic>
        <p:nvPicPr>
          <p:cNvPr id="22530" name="Picture 2">
            <a:extLst>
              <a:ext uri="{FF2B5EF4-FFF2-40B4-BE49-F238E27FC236}">
                <a16:creationId xmlns:a16="http://schemas.microsoft.com/office/drawing/2014/main" id="{7CADF5A2-6BA5-6F67-E8C7-89CA4565AD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743" y="2059648"/>
            <a:ext cx="8444514" cy="3817624"/>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m 2" descr="Não conheço a raposa">
            <a:extLst>
              <a:ext uri="{FF2B5EF4-FFF2-40B4-BE49-F238E27FC236}">
                <a16:creationId xmlns:a16="http://schemas.microsoft.com/office/drawing/2014/main" id="{2BE7A756-BAC8-5117-BD2E-7DCA127163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6444208" y="4509120"/>
            <a:ext cx="2016224" cy="2016224"/>
          </a:xfrm>
          <a:prstGeom prst="rect">
            <a:avLst/>
          </a:prstGeom>
        </p:spPr>
      </p:pic>
    </p:spTree>
    <p:extLst>
      <p:ext uri="{BB962C8B-B14F-4D97-AF65-F5344CB8AC3E}">
        <p14:creationId xmlns:p14="http://schemas.microsoft.com/office/powerpoint/2010/main" val="1809960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aixaDeTexto 9">
            <a:extLst>
              <a:ext uri="{FF2B5EF4-FFF2-40B4-BE49-F238E27FC236}">
                <a16:creationId xmlns:a16="http://schemas.microsoft.com/office/drawing/2014/main" id="{E243BD1C-CDE9-4238-9272-94015A4C9269}"/>
              </a:ext>
            </a:extLst>
          </p:cNvPr>
          <p:cNvSpPr txBox="1"/>
          <p:nvPr/>
        </p:nvSpPr>
        <p:spPr>
          <a:xfrm>
            <a:off x="389639" y="2060848"/>
            <a:ext cx="8496944" cy="2246769"/>
          </a:xfrm>
          <a:prstGeom prst="rect">
            <a:avLst/>
          </a:prstGeom>
          <a:noFill/>
        </p:spPr>
        <p:txBody>
          <a:bodyPr wrap="square">
            <a:spAutoFit/>
          </a:bodyPr>
          <a:lstStyle/>
          <a:p>
            <a:pPr algn="just"/>
            <a:r>
              <a:rPr lang="pt-BR" sz="28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Em Javascript um objeto é uma coleção de propriedades, sendo cada propriedade definida como uma sintaxe de par </a:t>
            </a:r>
            <a:r>
              <a:rPr lang="pt-BR" sz="28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rPr>
              <a:t>chave : valor</a:t>
            </a:r>
            <a:endParaRPr lang="pt-BR" sz="28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endParaRPr>
          </a:p>
          <a:p>
            <a:pPr algn="just"/>
            <a:r>
              <a:rPr lang="pt-BR" sz="28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A chave pode ser uma string e o valor pode ser qualquer informação.</a:t>
            </a:r>
          </a:p>
        </p:txBody>
      </p:sp>
      <p:sp>
        <p:nvSpPr>
          <p:cNvPr id="9" name="Título 1">
            <a:extLst>
              <a:ext uri="{FF2B5EF4-FFF2-40B4-BE49-F238E27FC236}">
                <a16:creationId xmlns:a16="http://schemas.microsoft.com/office/drawing/2014/main" id="{BFE7EBAA-3C4C-A353-6420-AFDDE30760FE}"/>
              </a:ext>
            </a:extLst>
          </p:cNvPr>
          <p:cNvSpPr txBox="1">
            <a:spLocks/>
          </p:cNvSpPr>
          <p:nvPr/>
        </p:nvSpPr>
        <p:spPr>
          <a:xfrm>
            <a:off x="317629" y="332656"/>
            <a:ext cx="8640964" cy="1408344"/>
          </a:xfrm>
          <a:prstGeom prst="rect">
            <a:avLst/>
          </a:prstGeom>
          <a:solidFill>
            <a:srgbClr val="FFFF00"/>
          </a:solidFill>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pt-BR" sz="7200" dirty="0">
                <a:solidFill>
                  <a:srgbClr val="7030A0"/>
                </a:solidFill>
                <a:latin typeface="Impact" panose="020B0806030902050204" pitchFamily="34" charset="0"/>
                <a:cs typeface="Arial" pitchFamily="34" charset="0"/>
              </a:rPr>
              <a:t>Objetos em Javascript</a:t>
            </a:r>
            <a:endParaRPr lang="pt-BR" dirty="0">
              <a:solidFill>
                <a:srgbClr val="7030A0"/>
              </a:solidFill>
              <a:latin typeface="Impact" panose="020B0806030902050204" pitchFamily="34" charset="0"/>
              <a:cs typeface="Arial" pitchFamily="34" charset="0"/>
            </a:endParaRPr>
          </a:p>
        </p:txBody>
      </p:sp>
      <p:pic>
        <p:nvPicPr>
          <p:cNvPr id="1030" name="Picture 6" descr="Valor-chave – Vooo – Insights">
            <a:extLst>
              <a:ext uri="{FF2B5EF4-FFF2-40B4-BE49-F238E27FC236}">
                <a16:creationId xmlns:a16="http://schemas.microsoft.com/office/drawing/2014/main" id="{C79D1011-B616-8FE7-6606-2F0B2E51C1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4022" y="4388277"/>
            <a:ext cx="3468178" cy="2294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208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1631216"/>
          </a:xfrm>
          <a:prstGeom prst="rect">
            <a:avLst/>
          </a:prstGeom>
          <a:noFill/>
        </p:spPr>
        <p:txBody>
          <a:bodyPr wrap="square">
            <a:spAutoFit/>
          </a:bodyPr>
          <a:lstStyle/>
          <a:p>
            <a:pPr algn="just"/>
            <a:r>
              <a:rPr lang="pt-BR" sz="2800" b="1" i="0" dirty="0">
                <a:solidFill>
                  <a:srgbClr val="FFFF00"/>
                </a:solidFill>
                <a:effectLst/>
                <a:latin typeface="sohne"/>
              </a:rPr>
              <a:t>Método Abreviado</a:t>
            </a:r>
          </a:p>
          <a:p>
            <a:pPr algn="just"/>
            <a:endParaRPr lang="pt-BR" sz="2400" b="1" i="0" dirty="0">
              <a:solidFill>
                <a:schemeClr val="bg1"/>
              </a:solidFill>
              <a:effectLst/>
              <a:latin typeface="sohne"/>
            </a:endParaRPr>
          </a:p>
          <a:p>
            <a:pPr algn="just"/>
            <a:r>
              <a:rPr lang="pt-BR" sz="2400" b="1" i="0" dirty="0">
                <a:solidFill>
                  <a:schemeClr val="bg1"/>
                </a:solidFill>
                <a:effectLst/>
                <a:latin typeface="sohne"/>
              </a:rPr>
              <a:t>A partir da versão ES6, você pode tornar o código ainda mais curto:</a:t>
            </a:r>
          </a:p>
        </p:txBody>
      </p:sp>
      <p:pic>
        <p:nvPicPr>
          <p:cNvPr id="24578" name="Picture 2">
            <a:extLst>
              <a:ext uri="{FF2B5EF4-FFF2-40B4-BE49-F238E27FC236}">
                <a16:creationId xmlns:a16="http://schemas.microsoft.com/office/drawing/2014/main" id="{828A2435-9534-ED61-C096-3DE9D88CC5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1988840"/>
            <a:ext cx="7920880" cy="4421118"/>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m 4" descr="O Fox Polegar para cima">
            <a:extLst>
              <a:ext uri="{FF2B5EF4-FFF2-40B4-BE49-F238E27FC236}">
                <a16:creationId xmlns:a16="http://schemas.microsoft.com/office/drawing/2014/main" id="{D8F02403-B8CB-6F9E-7013-A4E13F3077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8902" y="4221087"/>
            <a:ext cx="2311569" cy="2311569"/>
          </a:xfrm>
          <a:prstGeom prst="rect">
            <a:avLst/>
          </a:prstGeom>
        </p:spPr>
      </p:pic>
    </p:spTree>
    <p:extLst>
      <p:ext uri="{BB962C8B-B14F-4D97-AF65-F5344CB8AC3E}">
        <p14:creationId xmlns:p14="http://schemas.microsoft.com/office/powerpoint/2010/main" val="33372194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4955203"/>
          </a:xfrm>
          <a:prstGeom prst="rect">
            <a:avLst/>
          </a:prstGeom>
          <a:noFill/>
        </p:spPr>
        <p:txBody>
          <a:bodyPr wrap="square">
            <a:spAutoFit/>
          </a:bodyPr>
          <a:lstStyle/>
          <a:p>
            <a:pPr algn="just"/>
            <a:r>
              <a:rPr lang="pt-BR" sz="2800" b="1" i="0" dirty="0">
                <a:solidFill>
                  <a:srgbClr val="FFFF00"/>
                </a:solidFill>
                <a:effectLst/>
                <a:latin typeface="sohne"/>
              </a:rPr>
              <a:t>O valor "</a:t>
            </a:r>
            <a:r>
              <a:rPr lang="pt-BR" sz="2800" b="1" i="0" dirty="0" err="1">
                <a:solidFill>
                  <a:srgbClr val="FFFF00"/>
                </a:solidFill>
                <a:effectLst/>
                <a:latin typeface="sohne"/>
              </a:rPr>
              <a:t>this</a:t>
            </a:r>
            <a:r>
              <a:rPr lang="pt-BR" sz="2800" b="1" i="0" dirty="0">
                <a:solidFill>
                  <a:srgbClr val="FFFF00"/>
                </a:solidFill>
                <a:effectLst/>
                <a:latin typeface="sohne"/>
              </a:rPr>
              <a:t>“</a:t>
            </a:r>
          </a:p>
          <a:p>
            <a:pPr algn="just"/>
            <a:endParaRPr lang="pt-BR" sz="2400" b="1" i="0" dirty="0">
              <a:solidFill>
                <a:schemeClr val="bg1"/>
              </a:solidFill>
              <a:effectLst/>
              <a:latin typeface="sohne"/>
            </a:endParaRPr>
          </a:p>
          <a:p>
            <a:pPr algn="just"/>
            <a:r>
              <a:rPr lang="pt-BR" sz="2400" b="1" i="0" dirty="0">
                <a:solidFill>
                  <a:schemeClr val="bg1"/>
                </a:solidFill>
                <a:effectLst/>
                <a:latin typeface="sohne"/>
              </a:rPr>
              <a:t>Normalmente os </a:t>
            </a:r>
            <a:r>
              <a:rPr lang="pt-BR" sz="2400" b="1" i="0" dirty="0">
                <a:solidFill>
                  <a:srgbClr val="FFFF00"/>
                </a:solidFill>
                <a:effectLst/>
                <a:latin typeface="sohne"/>
              </a:rPr>
              <a:t>métodos</a:t>
            </a:r>
            <a:r>
              <a:rPr lang="pt-BR" sz="2400" b="1" i="0" dirty="0">
                <a:solidFill>
                  <a:schemeClr val="bg1"/>
                </a:solidFill>
                <a:effectLst/>
                <a:latin typeface="sohne"/>
              </a:rPr>
              <a:t> precisam acessar os dados armazenados no </a:t>
            </a:r>
            <a:r>
              <a:rPr lang="pt-BR" sz="2400" b="1" i="0" dirty="0">
                <a:solidFill>
                  <a:srgbClr val="FFFF00"/>
                </a:solidFill>
                <a:effectLst/>
                <a:latin typeface="sohne"/>
              </a:rPr>
              <a:t>objeto</a:t>
            </a:r>
            <a:r>
              <a:rPr lang="pt-BR" sz="2400" b="1" i="0" dirty="0">
                <a:solidFill>
                  <a:schemeClr val="bg1"/>
                </a:solidFill>
                <a:effectLst/>
                <a:latin typeface="sohne"/>
              </a:rPr>
              <a:t>.</a:t>
            </a:r>
          </a:p>
          <a:p>
            <a:pPr algn="just"/>
            <a:endParaRPr lang="pt-BR" sz="2400" b="1" i="0" dirty="0">
              <a:solidFill>
                <a:schemeClr val="bg1"/>
              </a:solidFill>
              <a:effectLst/>
              <a:latin typeface="sohne"/>
            </a:endParaRPr>
          </a:p>
          <a:p>
            <a:pPr algn="just"/>
            <a:r>
              <a:rPr lang="pt-BR" sz="2400" b="1" i="0" dirty="0">
                <a:solidFill>
                  <a:schemeClr val="bg1"/>
                </a:solidFill>
                <a:effectLst/>
                <a:latin typeface="sohne"/>
              </a:rPr>
              <a:t>Por exemplo, você pode desenvolver um </a:t>
            </a:r>
            <a:r>
              <a:rPr lang="pt-BR" sz="2400" b="1" i="0" dirty="0">
                <a:solidFill>
                  <a:srgbClr val="FFFF00"/>
                </a:solidFill>
                <a:effectLst/>
                <a:latin typeface="sohne"/>
              </a:rPr>
              <a:t>método</a:t>
            </a:r>
            <a:r>
              <a:rPr lang="pt-BR" sz="2400" b="1" i="0" dirty="0">
                <a:solidFill>
                  <a:schemeClr val="bg1"/>
                </a:solidFill>
                <a:effectLst/>
                <a:latin typeface="sohne"/>
              </a:rPr>
              <a:t> que retorne o </a:t>
            </a:r>
            <a:r>
              <a:rPr lang="pt-BR" sz="2400" b="1" i="0" dirty="0">
                <a:solidFill>
                  <a:srgbClr val="FFFF00"/>
                </a:solidFill>
                <a:effectLst/>
                <a:latin typeface="sohne"/>
              </a:rPr>
              <a:t>nome completo </a:t>
            </a:r>
            <a:r>
              <a:rPr lang="pt-BR" sz="2400" b="1" i="0" dirty="0">
                <a:solidFill>
                  <a:schemeClr val="bg1"/>
                </a:solidFill>
                <a:effectLst/>
                <a:latin typeface="sohne"/>
              </a:rPr>
              <a:t>do objeto </a:t>
            </a:r>
            <a:r>
              <a:rPr lang="pt-BR" sz="2400" b="1" i="0" dirty="0">
                <a:solidFill>
                  <a:srgbClr val="FFFF00"/>
                </a:solidFill>
                <a:effectLst/>
                <a:latin typeface="sohne"/>
              </a:rPr>
              <a:t>person</a:t>
            </a:r>
            <a:r>
              <a:rPr lang="pt-BR" sz="2400" b="1" i="0" dirty="0">
                <a:solidFill>
                  <a:schemeClr val="bg1"/>
                </a:solidFill>
                <a:effectLst/>
                <a:latin typeface="sohne"/>
              </a:rPr>
              <a:t>, concatenando </a:t>
            </a:r>
            <a:r>
              <a:rPr lang="pt-BR" sz="2400" b="1" i="0" dirty="0">
                <a:solidFill>
                  <a:srgbClr val="FFFF00"/>
                </a:solidFill>
                <a:effectLst/>
                <a:latin typeface="sohne"/>
              </a:rPr>
              <a:t>firstName</a:t>
            </a:r>
            <a:r>
              <a:rPr lang="pt-BR" sz="2400" b="1" i="0" dirty="0">
                <a:solidFill>
                  <a:schemeClr val="bg1"/>
                </a:solidFill>
                <a:effectLst/>
                <a:latin typeface="sohne"/>
              </a:rPr>
              <a:t> e </a:t>
            </a:r>
            <a:r>
              <a:rPr lang="pt-BR" sz="2400" b="1" i="0" dirty="0">
                <a:solidFill>
                  <a:srgbClr val="FFFF00"/>
                </a:solidFill>
                <a:effectLst/>
                <a:latin typeface="sohne"/>
              </a:rPr>
              <a:t>lastName</a:t>
            </a:r>
            <a:r>
              <a:rPr lang="pt-BR" sz="2400" b="1" i="0" dirty="0">
                <a:solidFill>
                  <a:schemeClr val="bg1"/>
                </a:solidFill>
                <a:effectLst/>
                <a:latin typeface="sohne"/>
              </a:rPr>
              <a:t>.</a:t>
            </a:r>
          </a:p>
          <a:p>
            <a:pPr algn="just"/>
            <a:endParaRPr lang="pt-BR" sz="2400" b="1" i="0" dirty="0">
              <a:solidFill>
                <a:schemeClr val="bg1"/>
              </a:solidFill>
              <a:effectLst/>
              <a:latin typeface="sohne"/>
            </a:endParaRPr>
          </a:p>
          <a:p>
            <a:pPr algn="just"/>
            <a:r>
              <a:rPr lang="pt-BR" sz="2400" b="1" i="0" dirty="0">
                <a:solidFill>
                  <a:schemeClr val="bg1"/>
                </a:solidFill>
                <a:effectLst/>
                <a:latin typeface="sohne"/>
              </a:rPr>
              <a:t>Dentro do </a:t>
            </a:r>
            <a:r>
              <a:rPr lang="pt-BR" sz="2400" b="1" i="0" dirty="0">
                <a:solidFill>
                  <a:srgbClr val="FFFF00"/>
                </a:solidFill>
                <a:effectLst/>
                <a:latin typeface="sohne"/>
              </a:rPr>
              <a:t>método</a:t>
            </a:r>
            <a:r>
              <a:rPr lang="pt-BR" sz="2400" b="1" i="0" dirty="0">
                <a:solidFill>
                  <a:schemeClr val="bg1"/>
                </a:solidFill>
                <a:effectLst/>
                <a:latin typeface="sohne"/>
              </a:rPr>
              <a:t>, o valor </a:t>
            </a:r>
            <a:r>
              <a:rPr lang="pt-BR" sz="2400" b="1" i="0" dirty="0" err="1">
                <a:solidFill>
                  <a:srgbClr val="FFFF00"/>
                </a:solidFill>
                <a:effectLst/>
                <a:latin typeface="sohne"/>
              </a:rPr>
              <a:t>this</a:t>
            </a:r>
            <a:r>
              <a:rPr lang="pt-BR" sz="2400" b="1" i="0" dirty="0">
                <a:solidFill>
                  <a:schemeClr val="bg1"/>
                </a:solidFill>
                <a:effectLst/>
                <a:latin typeface="sohne"/>
              </a:rPr>
              <a:t> faz referência ao </a:t>
            </a:r>
            <a:r>
              <a:rPr lang="pt-BR" sz="2400" b="1" i="0" dirty="0">
                <a:solidFill>
                  <a:srgbClr val="FFFF00"/>
                </a:solidFill>
                <a:effectLst/>
                <a:latin typeface="sohne"/>
              </a:rPr>
              <a:t>objeto</a:t>
            </a:r>
            <a:r>
              <a:rPr lang="pt-BR" sz="2400" b="1" i="0" dirty="0">
                <a:solidFill>
                  <a:schemeClr val="bg1"/>
                </a:solidFill>
                <a:effectLst/>
                <a:latin typeface="sohne"/>
              </a:rPr>
              <a:t> que contém o </a:t>
            </a:r>
            <a:r>
              <a:rPr lang="pt-BR" sz="2400" b="1" i="0" dirty="0">
                <a:solidFill>
                  <a:srgbClr val="FFFF00"/>
                </a:solidFill>
                <a:effectLst/>
                <a:latin typeface="sohne"/>
              </a:rPr>
              <a:t>método</a:t>
            </a:r>
            <a:r>
              <a:rPr lang="pt-BR" sz="2400" b="1" i="0" dirty="0">
                <a:solidFill>
                  <a:schemeClr val="bg1"/>
                </a:solidFill>
                <a:effectLst/>
                <a:latin typeface="sohne"/>
              </a:rPr>
              <a:t> para que você possa acessar uma </a:t>
            </a:r>
            <a:r>
              <a:rPr lang="pt-BR" sz="2400" b="1" i="0" dirty="0">
                <a:solidFill>
                  <a:srgbClr val="FFFF00"/>
                </a:solidFill>
                <a:effectLst/>
                <a:latin typeface="sohne"/>
              </a:rPr>
              <a:t>propriedade do objeto</a:t>
            </a:r>
            <a:r>
              <a:rPr lang="pt-BR" sz="2400" b="1" i="0" dirty="0">
                <a:solidFill>
                  <a:schemeClr val="bg1"/>
                </a:solidFill>
                <a:effectLst/>
                <a:latin typeface="sohne"/>
              </a:rPr>
              <a:t> usando a notação de </a:t>
            </a:r>
            <a:r>
              <a:rPr lang="pt-BR" sz="2400" b="1" i="0" dirty="0">
                <a:solidFill>
                  <a:srgbClr val="FFFF00"/>
                </a:solidFill>
                <a:effectLst/>
                <a:latin typeface="sohne"/>
              </a:rPr>
              <a:t>ponto</a:t>
            </a:r>
            <a:r>
              <a:rPr lang="pt-BR" sz="2400" b="1" i="0" dirty="0">
                <a:solidFill>
                  <a:schemeClr val="bg1"/>
                </a:solidFill>
                <a:effectLst/>
                <a:latin typeface="sohne"/>
              </a:rPr>
              <a:t>.</a:t>
            </a:r>
          </a:p>
          <a:p>
            <a:pPr algn="just"/>
            <a:endParaRPr lang="pt-BR" sz="2400" b="1" i="0" dirty="0">
              <a:solidFill>
                <a:schemeClr val="bg1"/>
              </a:solidFill>
              <a:effectLst/>
              <a:latin typeface="sohne"/>
            </a:endParaRPr>
          </a:p>
        </p:txBody>
      </p:sp>
      <p:pic>
        <p:nvPicPr>
          <p:cNvPr id="25602" name="Picture 2">
            <a:extLst>
              <a:ext uri="{FF2B5EF4-FFF2-40B4-BE49-F238E27FC236}">
                <a16:creationId xmlns:a16="http://schemas.microsoft.com/office/drawing/2014/main" id="{D6B2F0E3-DD72-1FE2-3FEF-44D520B66B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5301208"/>
            <a:ext cx="8496944" cy="10340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83054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461665"/>
          </a:xfrm>
          <a:prstGeom prst="rect">
            <a:avLst/>
          </a:prstGeom>
          <a:noFill/>
        </p:spPr>
        <p:txBody>
          <a:bodyPr wrap="square">
            <a:spAutoFit/>
          </a:bodyPr>
          <a:lstStyle/>
          <a:p>
            <a:pPr algn="just"/>
            <a:r>
              <a:rPr lang="pt-BR" sz="2400" b="1" i="0" dirty="0">
                <a:solidFill>
                  <a:schemeClr val="bg1"/>
                </a:solidFill>
                <a:effectLst/>
                <a:latin typeface="sohne"/>
              </a:rPr>
              <a:t>O exemplo a seguir usa o valor </a:t>
            </a:r>
            <a:r>
              <a:rPr lang="pt-BR" sz="2400" b="1" i="0" dirty="0" err="1">
                <a:solidFill>
                  <a:srgbClr val="FFFF00"/>
                </a:solidFill>
                <a:effectLst/>
                <a:latin typeface="sohne"/>
              </a:rPr>
              <a:t>this</a:t>
            </a:r>
            <a:r>
              <a:rPr lang="pt-BR" sz="2400" b="1" i="0" dirty="0">
                <a:solidFill>
                  <a:schemeClr val="bg1"/>
                </a:solidFill>
                <a:effectLst/>
                <a:latin typeface="sohne"/>
              </a:rPr>
              <a:t> no método </a:t>
            </a:r>
            <a:r>
              <a:rPr lang="pt-BR" sz="2400" b="1" i="0" dirty="0" err="1">
                <a:solidFill>
                  <a:srgbClr val="FFFF00"/>
                </a:solidFill>
                <a:effectLst/>
                <a:latin typeface="sohne"/>
              </a:rPr>
              <a:t>getFullName</a:t>
            </a:r>
            <a:r>
              <a:rPr lang="pt-BR" sz="2400" b="1" i="0" dirty="0">
                <a:solidFill>
                  <a:srgbClr val="FFFF00"/>
                </a:solidFill>
                <a:effectLst/>
                <a:latin typeface="sohne"/>
              </a:rPr>
              <a:t>()</a:t>
            </a:r>
            <a:r>
              <a:rPr lang="pt-BR" sz="2400" b="1" i="0" dirty="0">
                <a:solidFill>
                  <a:schemeClr val="bg1"/>
                </a:solidFill>
                <a:effectLst/>
                <a:latin typeface="sohne"/>
              </a:rPr>
              <a:t>:</a:t>
            </a:r>
          </a:p>
        </p:txBody>
      </p:sp>
      <p:pic>
        <p:nvPicPr>
          <p:cNvPr id="26626" name="Picture 2">
            <a:extLst>
              <a:ext uri="{FF2B5EF4-FFF2-40B4-BE49-F238E27FC236}">
                <a16:creationId xmlns:a16="http://schemas.microsoft.com/office/drawing/2014/main" id="{7CF5861B-6019-2862-EE3A-7F7CB389FC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013" y="975976"/>
            <a:ext cx="7202388" cy="5621376"/>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m 2" descr="Galinha charmosa">
            <a:extLst>
              <a:ext uri="{FF2B5EF4-FFF2-40B4-BE49-F238E27FC236}">
                <a16:creationId xmlns:a16="http://schemas.microsoft.com/office/drawing/2014/main" id="{EDB0DF54-7773-E798-2B24-1DB43F6BBE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6732240" y="4535757"/>
            <a:ext cx="2692533" cy="2692533"/>
          </a:xfrm>
          <a:prstGeom prst="rect">
            <a:avLst/>
          </a:prstGeom>
        </p:spPr>
      </p:pic>
    </p:spTree>
    <p:extLst>
      <p:ext uri="{BB962C8B-B14F-4D97-AF65-F5344CB8AC3E}">
        <p14:creationId xmlns:p14="http://schemas.microsoft.com/office/powerpoint/2010/main" val="9584126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aixaDeTexto 9">
            <a:extLst>
              <a:ext uri="{FF2B5EF4-FFF2-40B4-BE49-F238E27FC236}">
                <a16:creationId xmlns:a16="http://schemas.microsoft.com/office/drawing/2014/main" id="{E243BD1C-CDE9-4238-9272-94015A4C9269}"/>
              </a:ext>
            </a:extLst>
          </p:cNvPr>
          <p:cNvSpPr txBox="1"/>
          <p:nvPr/>
        </p:nvSpPr>
        <p:spPr>
          <a:xfrm>
            <a:off x="389639" y="2060848"/>
            <a:ext cx="8496944" cy="1815882"/>
          </a:xfrm>
          <a:prstGeom prst="rect">
            <a:avLst/>
          </a:prstGeom>
          <a:noFill/>
        </p:spPr>
        <p:txBody>
          <a:bodyPr wrap="square">
            <a:spAutoFit/>
          </a:bodyPr>
          <a:lstStyle/>
          <a:p>
            <a:pPr algn="just"/>
            <a:r>
              <a:rPr lang="pt-BR" sz="28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Classes em Javascript proveem uma maneira mais simples e clara para criar objetos, lidar com herança e outras facilidades próprias de Programação Orientada a Objetos.</a:t>
            </a:r>
          </a:p>
        </p:txBody>
      </p:sp>
      <p:sp>
        <p:nvSpPr>
          <p:cNvPr id="9" name="Título 1">
            <a:extLst>
              <a:ext uri="{FF2B5EF4-FFF2-40B4-BE49-F238E27FC236}">
                <a16:creationId xmlns:a16="http://schemas.microsoft.com/office/drawing/2014/main" id="{BFE7EBAA-3C4C-A353-6420-AFDDE30760FE}"/>
              </a:ext>
            </a:extLst>
          </p:cNvPr>
          <p:cNvSpPr txBox="1">
            <a:spLocks/>
          </p:cNvSpPr>
          <p:nvPr/>
        </p:nvSpPr>
        <p:spPr>
          <a:xfrm>
            <a:off x="317629" y="332656"/>
            <a:ext cx="8640964" cy="1408344"/>
          </a:xfrm>
          <a:prstGeom prst="rect">
            <a:avLst/>
          </a:prstGeom>
          <a:solidFill>
            <a:srgbClr val="FFFF00"/>
          </a:solidFill>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pt-BR" sz="7200" dirty="0">
                <a:solidFill>
                  <a:srgbClr val="7030A0"/>
                </a:solidFill>
                <a:latin typeface="Impact" panose="020B0806030902050204" pitchFamily="34" charset="0"/>
                <a:cs typeface="Arial" pitchFamily="34" charset="0"/>
              </a:rPr>
              <a:t>Classes em Javascript</a:t>
            </a:r>
            <a:endParaRPr lang="pt-BR" dirty="0">
              <a:solidFill>
                <a:srgbClr val="7030A0"/>
              </a:solidFill>
              <a:latin typeface="Impact" panose="020B0806030902050204" pitchFamily="34" charset="0"/>
              <a:cs typeface="Arial" pitchFamily="34" charset="0"/>
            </a:endParaRPr>
          </a:p>
        </p:txBody>
      </p:sp>
      <p:pic>
        <p:nvPicPr>
          <p:cNvPr id="28674" name="Picture 2" descr="🤕 🔜 ♻️ JavaScript: o guia definitivo para as aulas 🦁 💸 🖊️">
            <a:extLst>
              <a:ext uri="{FF2B5EF4-FFF2-40B4-BE49-F238E27FC236}">
                <a16:creationId xmlns:a16="http://schemas.microsoft.com/office/drawing/2014/main" id="{3710D70D-ECAB-A10A-4F6D-A4285E568A3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65548" y="3984040"/>
            <a:ext cx="3012904" cy="2685320"/>
          </a:xfrm>
          <a:prstGeom prst="rect">
            <a:avLst/>
          </a:prstGeom>
          <a:noFill/>
          <a:extLst>
            <a:ext uri="{909E8E84-426E-40DD-AFC4-6F175D3DCCD1}">
              <a14:hiddenFill xmlns:a14="http://schemas.microsoft.com/office/drawing/2010/main">
                <a:solidFill>
                  <a:srgbClr val="FFFFFF"/>
                </a:solidFill>
              </a14:hiddenFill>
            </a:ext>
          </a:extLst>
        </p:spPr>
      </p:pic>
      <p:sp>
        <p:nvSpPr>
          <p:cNvPr id="2" name="Elipse 1">
            <a:extLst>
              <a:ext uri="{FF2B5EF4-FFF2-40B4-BE49-F238E27FC236}">
                <a16:creationId xmlns:a16="http://schemas.microsoft.com/office/drawing/2014/main" id="{2A7C09AA-AD54-913B-91CA-CC24931288E5}"/>
              </a:ext>
            </a:extLst>
          </p:cNvPr>
          <p:cNvSpPr/>
          <p:nvPr/>
        </p:nvSpPr>
        <p:spPr>
          <a:xfrm>
            <a:off x="971600" y="5085184"/>
            <a:ext cx="1440160" cy="86409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40687197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aixaDeTexto 9">
            <a:extLst>
              <a:ext uri="{FF2B5EF4-FFF2-40B4-BE49-F238E27FC236}">
                <a16:creationId xmlns:a16="http://schemas.microsoft.com/office/drawing/2014/main" id="{E243BD1C-CDE9-4238-9272-94015A4C9269}"/>
              </a:ext>
            </a:extLst>
          </p:cNvPr>
          <p:cNvSpPr txBox="1"/>
          <p:nvPr/>
        </p:nvSpPr>
        <p:spPr>
          <a:xfrm>
            <a:off x="323528" y="476672"/>
            <a:ext cx="8496944" cy="1569660"/>
          </a:xfrm>
          <a:prstGeom prst="rect">
            <a:avLst/>
          </a:prstGeom>
          <a:noFill/>
        </p:spPr>
        <p:txBody>
          <a:bodyPr wrap="square">
            <a:spAutoFit/>
          </a:bodyPr>
          <a:lstStyle/>
          <a:p>
            <a:pPr algn="just"/>
            <a:r>
              <a:rPr lang="pt-BR" sz="32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rPr>
              <a:t>Robô</a:t>
            </a:r>
          </a:p>
          <a:p>
            <a:pPr algn="just"/>
            <a:endParaRPr lang="pt-BR" sz="32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endParaRPr>
          </a:p>
          <a:p>
            <a:pPr algn="just"/>
            <a:r>
              <a:rPr lang="pt-BR" sz="32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rPr>
              <a:t>Vamos pensar na entidade robô.</a:t>
            </a:r>
          </a:p>
        </p:txBody>
      </p:sp>
      <p:sp>
        <p:nvSpPr>
          <p:cNvPr id="6" name="CaixaDeTexto 5">
            <a:extLst>
              <a:ext uri="{FF2B5EF4-FFF2-40B4-BE49-F238E27FC236}">
                <a16:creationId xmlns:a16="http://schemas.microsoft.com/office/drawing/2014/main" id="{A860BC59-8B57-24F0-AF1E-CFE2AFD7CE1C}"/>
              </a:ext>
            </a:extLst>
          </p:cNvPr>
          <p:cNvSpPr txBox="1"/>
          <p:nvPr/>
        </p:nvSpPr>
        <p:spPr>
          <a:xfrm>
            <a:off x="323528" y="2132856"/>
            <a:ext cx="8496944" cy="4524315"/>
          </a:xfrm>
          <a:prstGeom prst="rect">
            <a:avLst/>
          </a:prstGeom>
          <a:noFill/>
        </p:spPr>
        <p:txBody>
          <a:bodyPr wrap="square">
            <a:spAutoFit/>
          </a:bodyPr>
          <a:lstStyle/>
          <a:p>
            <a:pPr algn="just"/>
            <a:r>
              <a:rPr lang="pt-BR" sz="32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rPr>
              <a:t>Caso você tenha apenas imaginado um robô abstrato, sem forma física, que é uma máquina capaz de tomar decisões por si mesma, então você agiu corretamente. Se você imaginou um robô físico, como um robô na cor azul que anda sobre esteira, com dois braços e uma antena, então você não pensou no conceito de robô, mas sim em uma manifestação física possível de robô.</a:t>
            </a:r>
          </a:p>
        </p:txBody>
      </p:sp>
    </p:spTree>
    <p:extLst>
      <p:ext uri="{BB962C8B-B14F-4D97-AF65-F5344CB8AC3E}">
        <p14:creationId xmlns:p14="http://schemas.microsoft.com/office/powerpoint/2010/main" val="4194119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116632"/>
            <a:ext cx="8496944" cy="6617196"/>
          </a:xfrm>
          <a:prstGeom prst="rect">
            <a:avLst/>
          </a:prstGeom>
          <a:noFill/>
        </p:spPr>
        <p:txBody>
          <a:bodyPr wrap="square">
            <a:spAutoFit/>
          </a:bodyPr>
          <a:lstStyle/>
          <a:p>
            <a:pPr algn="just"/>
            <a:r>
              <a:rPr lang="pt-BR" sz="4400" b="1" i="0" dirty="0">
                <a:solidFill>
                  <a:srgbClr val="FFFF00"/>
                </a:solidFill>
                <a:effectLst/>
                <a:latin typeface="sohne"/>
              </a:rPr>
              <a:t>Classes:</a:t>
            </a:r>
          </a:p>
          <a:p>
            <a:pPr algn="just"/>
            <a:endParaRPr lang="pt-BR" sz="2800" b="1" i="0" dirty="0">
              <a:solidFill>
                <a:schemeClr val="bg1"/>
              </a:solidFill>
              <a:effectLst/>
              <a:latin typeface="sohne"/>
            </a:endParaRPr>
          </a:p>
          <a:p>
            <a:pPr algn="just"/>
            <a:r>
              <a:rPr lang="pt-BR" sz="3200" b="1" i="0" dirty="0">
                <a:solidFill>
                  <a:schemeClr val="bg1"/>
                </a:solidFill>
                <a:effectLst/>
                <a:latin typeface="sohne"/>
              </a:rPr>
              <a:t>A ideia de robô é </a:t>
            </a:r>
            <a:r>
              <a:rPr lang="pt-BR" sz="3200" b="1" i="0" dirty="0">
                <a:solidFill>
                  <a:srgbClr val="FFFF00"/>
                </a:solidFill>
                <a:effectLst/>
                <a:latin typeface="sohne"/>
              </a:rPr>
              <a:t>abstrata</a:t>
            </a:r>
            <a:r>
              <a:rPr lang="pt-BR" sz="3200" b="1" i="0" dirty="0">
                <a:solidFill>
                  <a:schemeClr val="bg1"/>
                </a:solidFill>
                <a:effectLst/>
                <a:latin typeface="sohne"/>
              </a:rPr>
              <a:t>, assim como são as </a:t>
            </a:r>
            <a:r>
              <a:rPr lang="pt-BR" sz="3200" b="1" i="0" dirty="0">
                <a:solidFill>
                  <a:srgbClr val="FFFF00"/>
                </a:solidFill>
                <a:effectLst/>
                <a:latin typeface="sohne"/>
              </a:rPr>
              <a:t>classes</a:t>
            </a:r>
            <a:r>
              <a:rPr lang="pt-BR" sz="3200" b="1" i="0" dirty="0">
                <a:solidFill>
                  <a:schemeClr val="bg1"/>
                </a:solidFill>
                <a:effectLst/>
                <a:latin typeface="sohne"/>
              </a:rPr>
              <a:t>.</a:t>
            </a:r>
          </a:p>
          <a:p>
            <a:pPr algn="just"/>
            <a:endParaRPr lang="pt-BR" sz="3200" b="1" i="0" dirty="0">
              <a:solidFill>
                <a:schemeClr val="bg1"/>
              </a:solidFill>
              <a:effectLst/>
              <a:latin typeface="sohne"/>
            </a:endParaRPr>
          </a:p>
          <a:p>
            <a:pPr algn="just"/>
            <a:r>
              <a:rPr lang="pt-BR" sz="3200" b="1" i="0" dirty="0">
                <a:solidFill>
                  <a:schemeClr val="bg1"/>
                </a:solidFill>
                <a:effectLst/>
                <a:latin typeface="sohne"/>
              </a:rPr>
              <a:t>Uma boa forma de compreender uma </a:t>
            </a:r>
            <a:r>
              <a:rPr lang="pt-BR" sz="3200" b="1" i="0" dirty="0">
                <a:solidFill>
                  <a:srgbClr val="FFFF00"/>
                </a:solidFill>
                <a:effectLst/>
                <a:latin typeface="sohne"/>
              </a:rPr>
              <a:t>classe</a:t>
            </a:r>
            <a:r>
              <a:rPr lang="pt-BR" sz="3200" b="1" i="0" dirty="0">
                <a:solidFill>
                  <a:schemeClr val="bg1"/>
                </a:solidFill>
                <a:effectLst/>
                <a:latin typeface="sohne"/>
              </a:rPr>
              <a:t> é pensar nela como o </a:t>
            </a:r>
            <a:r>
              <a:rPr lang="pt-BR" sz="3200" b="1" i="0" dirty="0">
                <a:solidFill>
                  <a:srgbClr val="FFFF00"/>
                </a:solidFill>
                <a:effectLst/>
                <a:latin typeface="sohne"/>
              </a:rPr>
              <a:t>projeto</a:t>
            </a:r>
            <a:r>
              <a:rPr lang="pt-BR" sz="3200" b="1" i="0" dirty="0">
                <a:solidFill>
                  <a:schemeClr val="bg1"/>
                </a:solidFill>
                <a:effectLst/>
                <a:latin typeface="sohne"/>
              </a:rPr>
              <a:t> ou a </a:t>
            </a:r>
            <a:r>
              <a:rPr lang="pt-BR" sz="3200" b="1" i="0" dirty="0">
                <a:solidFill>
                  <a:srgbClr val="FFFF00"/>
                </a:solidFill>
                <a:effectLst/>
                <a:latin typeface="sohne"/>
              </a:rPr>
              <a:t>modelagem</a:t>
            </a:r>
            <a:r>
              <a:rPr lang="pt-BR" sz="3200" b="1" i="0" dirty="0">
                <a:solidFill>
                  <a:schemeClr val="bg1"/>
                </a:solidFill>
                <a:effectLst/>
                <a:latin typeface="sohne"/>
              </a:rPr>
              <a:t> de algo.</a:t>
            </a:r>
          </a:p>
          <a:p>
            <a:pPr algn="just"/>
            <a:endParaRPr lang="pt-BR" sz="3200" b="1" dirty="0">
              <a:solidFill>
                <a:schemeClr val="bg1"/>
              </a:solidFill>
              <a:latin typeface="sohne"/>
            </a:endParaRPr>
          </a:p>
          <a:p>
            <a:pPr algn="just"/>
            <a:r>
              <a:rPr lang="pt-BR" sz="3200" b="1" i="0" dirty="0">
                <a:solidFill>
                  <a:schemeClr val="bg1"/>
                </a:solidFill>
                <a:effectLst/>
                <a:latin typeface="sohne"/>
              </a:rPr>
              <a:t>Caso tenha imaginado algo </a:t>
            </a:r>
            <a:r>
              <a:rPr lang="pt-BR" sz="3200" b="1" i="0" dirty="0">
                <a:solidFill>
                  <a:srgbClr val="FFFF00"/>
                </a:solidFill>
                <a:effectLst/>
                <a:latin typeface="sohne"/>
              </a:rPr>
              <a:t>concreto</a:t>
            </a:r>
            <a:r>
              <a:rPr lang="pt-BR" sz="3200" b="1" i="0" dirty="0">
                <a:solidFill>
                  <a:schemeClr val="bg1"/>
                </a:solidFill>
                <a:effectLst/>
                <a:latin typeface="sohne"/>
              </a:rPr>
              <a:t>, então você pensou em um </a:t>
            </a:r>
            <a:r>
              <a:rPr lang="pt-BR" sz="3200" b="1" i="0" dirty="0">
                <a:solidFill>
                  <a:srgbClr val="FFFF00"/>
                </a:solidFill>
                <a:effectLst/>
                <a:latin typeface="sohne"/>
              </a:rPr>
              <a:t>objeto</a:t>
            </a:r>
            <a:r>
              <a:rPr lang="pt-BR" sz="3200" b="1" i="0" dirty="0">
                <a:solidFill>
                  <a:schemeClr val="bg1"/>
                </a:solidFill>
                <a:effectLst/>
                <a:latin typeface="sohne"/>
              </a:rPr>
              <a:t>, que é uma manifestação possível da </a:t>
            </a:r>
            <a:r>
              <a:rPr lang="pt-BR" sz="3200" b="1" i="0" dirty="0">
                <a:solidFill>
                  <a:srgbClr val="FFFF00"/>
                </a:solidFill>
                <a:effectLst/>
                <a:latin typeface="sohne"/>
              </a:rPr>
              <a:t>ideia de robô</a:t>
            </a:r>
            <a:r>
              <a:rPr lang="pt-BR" sz="3200" b="1" i="0" dirty="0">
                <a:solidFill>
                  <a:schemeClr val="bg1"/>
                </a:solidFill>
                <a:effectLst/>
                <a:latin typeface="sohne"/>
              </a:rPr>
              <a:t>, semelhantemente à ideia de </a:t>
            </a:r>
            <a:r>
              <a:rPr lang="pt-BR" sz="3200" b="1" i="0" dirty="0">
                <a:solidFill>
                  <a:srgbClr val="FFFF00"/>
                </a:solidFill>
                <a:effectLst/>
                <a:latin typeface="sohne"/>
              </a:rPr>
              <a:t>objeto</a:t>
            </a:r>
            <a:r>
              <a:rPr lang="pt-BR" sz="3200" b="1" i="0" dirty="0">
                <a:solidFill>
                  <a:schemeClr val="bg1"/>
                </a:solidFill>
                <a:effectLst/>
                <a:latin typeface="sohne"/>
              </a:rPr>
              <a:t> na programação.</a:t>
            </a:r>
          </a:p>
        </p:txBody>
      </p:sp>
    </p:spTree>
    <p:extLst>
      <p:ext uri="{BB962C8B-B14F-4D97-AF65-F5344CB8AC3E}">
        <p14:creationId xmlns:p14="http://schemas.microsoft.com/office/powerpoint/2010/main" val="14202333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646331"/>
          </a:xfrm>
          <a:prstGeom prst="rect">
            <a:avLst/>
          </a:prstGeom>
          <a:noFill/>
        </p:spPr>
        <p:txBody>
          <a:bodyPr wrap="square">
            <a:spAutoFit/>
          </a:bodyPr>
          <a:lstStyle/>
          <a:p>
            <a:pPr algn="just"/>
            <a:r>
              <a:rPr lang="pt-BR" sz="3600" b="1" i="0" dirty="0">
                <a:solidFill>
                  <a:srgbClr val="FFFF00"/>
                </a:solidFill>
                <a:effectLst/>
                <a:latin typeface="sohne"/>
              </a:rPr>
              <a:t>Classe e suas instâncias:</a:t>
            </a:r>
            <a:endParaRPr lang="pt-BR" sz="3200" b="1" i="0" dirty="0">
              <a:solidFill>
                <a:schemeClr val="bg1"/>
              </a:solidFill>
              <a:effectLst/>
              <a:latin typeface="sohne"/>
            </a:endParaRPr>
          </a:p>
        </p:txBody>
      </p:sp>
      <p:pic>
        <p:nvPicPr>
          <p:cNvPr id="3" name="Imagem 2">
            <a:extLst>
              <a:ext uri="{FF2B5EF4-FFF2-40B4-BE49-F238E27FC236}">
                <a16:creationId xmlns:a16="http://schemas.microsoft.com/office/drawing/2014/main" id="{F4ADC563-A1B3-5B0B-7CD6-7AA61157EF73}"/>
              </a:ext>
            </a:extLst>
          </p:cNvPr>
          <p:cNvPicPr>
            <a:picLocks noChangeAspect="1"/>
          </p:cNvPicPr>
          <p:nvPr/>
        </p:nvPicPr>
        <p:blipFill>
          <a:blip r:embed="rId2"/>
          <a:stretch>
            <a:fillRect/>
          </a:stretch>
        </p:blipFill>
        <p:spPr>
          <a:xfrm>
            <a:off x="1166701" y="1153890"/>
            <a:ext cx="6810598" cy="5371454"/>
          </a:xfrm>
          <a:prstGeom prst="rect">
            <a:avLst/>
          </a:prstGeom>
        </p:spPr>
      </p:pic>
    </p:spTree>
    <p:extLst>
      <p:ext uri="{BB962C8B-B14F-4D97-AF65-F5344CB8AC3E}">
        <p14:creationId xmlns:p14="http://schemas.microsoft.com/office/powerpoint/2010/main" val="31468373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116632"/>
            <a:ext cx="8496944" cy="2677656"/>
          </a:xfrm>
          <a:prstGeom prst="rect">
            <a:avLst/>
          </a:prstGeom>
          <a:noFill/>
        </p:spPr>
        <p:txBody>
          <a:bodyPr wrap="square">
            <a:spAutoFit/>
          </a:bodyPr>
          <a:lstStyle/>
          <a:p>
            <a:pPr algn="just"/>
            <a:r>
              <a:rPr lang="pt-BR" sz="4000" b="1" i="0" dirty="0">
                <a:solidFill>
                  <a:srgbClr val="FFFF00"/>
                </a:solidFill>
                <a:effectLst/>
                <a:latin typeface="sohne"/>
              </a:rPr>
              <a:t>Atributos:</a:t>
            </a:r>
          </a:p>
          <a:p>
            <a:pPr algn="just"/>
            <a:endParaRPr lang="pt-BR" sz="1200" b="1" i="0" dirty="0">
              <a:solidFill>
                <a:schemeClr val="bg1"/>
              </a:solidFill>
              <a:effectLst/>
              <a:latin typeface="sohne"/>
            </a:endParaRPr>
          </a:p>
          <a:p>
            <a:pPr algn="just"/>
            <a:r>
              <a:rPr lang="pt-BR" sz="2800" b="1" i="0" dirty="0">
                <a:solidFill>
                  <a:schemeClr val="bg1"/>
                </a:solidFill>
                <a:effectLst/>
                <a:latin typeface="sohne"/>
              </a:rPr>
              <a:t>Os principais elementos que compõem uma </a:t>
            </a:r>
            <a:r>
              <a:rPr lang="pt-BR" sz="2800" b="1" i="0" dirty="0">
                <a:solidFill>
                  <a:srgbClr val="FFFF00"/>
                </a:solidFill>
                <a:effectLst/>
                <a:latin typeface="sohne"/>
              </a:rPr>
              <a:t>classe</a:t>
            </a:r>
            <a:r>
              <a:rPr lang="pt-BR" sz="2800" b="1" i="0" dirty="0">
                <a:solidFill>
                  <a:schemeClr val="bg1"/>
                </a:solidFill>
                <a:effectLst/>
                <a:latin typeface="sohne"/>
              </a:rPr>
              <a:t> são os </a:t>
            </a:r>
            <a:r>
              <a:rPr lang="pt-BR" sz="2800" b="1" i="0" dirty="0">
                <a:solidFill>
                  <a:srgbClr val="FFFF00"/>
                </a:solidFill>
                <a:effectLst/>
                <a:latin typeface="sohne"/>
              </a:rPr>
              <a:t>atributos</a:t>
            </a:r>
            <a:r>
              <a:rPr lang="pt-BR" sz="2800" b="1" i="0" dirty="0">
                <a:solidFill>
                  <a:schemeClr val="bg1"/>
                </a:solidFill>
                <a:effectLst/>
                <a:latin typeface="sohne"/>
              </a:rPr>
              <a:t> e os </a:t>
            </a:r>
            <a:r>
              <a:rPr lang="pt-BR" sz="2800" b="1" i="0" dirty="0">
                <a:solidFill>
                  <a:srgbClr val="FFFF00"/>
                </a:solidFill>
                <a:effectLst/>
                <a:latin typeface="sohne"/>
              </a:rPr>
              <a:t>métodos</a:t>
            </a:r>
            <a:r>
              <a:rPr lang="pt-BR" sz="2800" b="1" i="0" dirty="0">
                <a:solidFill>
                  <a:schemeClr val="bg1"/>
                </a:solidFill>
                <a:effectLst/>
                <a:latin typeface="sohne"/>
              </a:rPr>
              <a:t>.</a:t>
            </a:r>
          </a:p>
          <a:p>
            <a:pPr algn="just"/>
            <a:r>
              <a:rPr lang="pt-BR" sz="2800" b="1" i="0" dirty="0">
                <a:solidFill>
                  <a:schemeClr val="bg1"/>
                </a:solidFill>
                <a:effectLst/>
                <a:latin typeface="sohne"/>
              </a:rPr>
              <a:t>Um </a:t>
            </a:r>
            <a:r>
              <a:rPr lang="pt-BR" sz="2800" b="1" i="0" dirty="0">
                <a:solidFill>
                  <a:srgbClr val="FFFF00"/>
                </a:solidFill>
                <a:effectLst/>
                <a:latin typeface="sohne"/>
              </a:rPr>
              <a:t>atributo</a:t>
            </a:r>
            <a:r>
              <a:rPr lang="pt-BR" sz="2800" b="1" i="0" dirty="0">
                <a:solidFill>
                  <a:schemeClr val="bg1"/>
                </a:solidFill>
                <a:effectLst/>
                <a:latin typeface="sohne"/>
              </a:rPr>
              <a:t> é um elemento que representa as características da </a:t>
            </a:r>
            <a:r>
              <a:rPr lang="pt-BR" sz="2800" b="1" i="0" dirty="0">
                <a:solidFill>
                  <a:srgbClr val="FFFF00"/>
                </a:solidFill>
                <a:effectLst/>
                <a:latin typeface="sohne"/>
              </a:rPr>
              <a:t>classe</a:t>
            </a:r>
            <a:r>
              <a:rPr lang="pt-BR" sz="2800" b="1" i="0" dirty="0">
                <a:solidFill>
                  <a:schemeClr val="bg1"/>
                </a:solidFill>
                <a:effectLst/>
                <a:latin typeface="sohne"/>
              </a:rPr>
              <a:t>.</a:t>
            </a:r>
          </a:p>
        </p:txBody>
      </p:sp>
      <p:pic>
        <p:nvPicPr>
          <p:cNvPr id="3" name="Imagem 2">
            <a:extLst>
              <a:ext uri="{FF2B5EF4-FFF2-40B4-BE49-F238E27FC236}">
                <a16:creationId xmlns:a16="http://schemas.microsoft.com/office/drawing/2014/main" id="{ABFCB536-9A3D-BB63-5C7C-E28F5B7BEF09}"/>
              </a:ext>
            </a:extLst>
          </p:cNvPr>
          <p:cNvPicPr>
            <a:picLocks noChangeAspect="1"/>
          </p:cNvPicPr>
          <p:nvPr/>
        </p:nvPicPr>
        <p:blipFill>
          <a:blip r:embed="rId2"/>
          <a:stretch>
            <a:fillRect/>
          </a:stretch>
        </p:blipFill>
        <p:spPr>
          <a:xfrm>
            <a:off x="755576" y="2852936"/>
            <a:ext cx="7632848" cy="3672108"/>
          </a:xfrm>
          <a:prstGeom prst="rect">
            <a:avLst/>
          </a:prstGeom>
        </p:spPr>
      </p:pic>
    </p:spTree>
    <p:extLst>
      <p:ext uri="{BB962C8B-B14F-4D97-AF65-F5344CB8AC3E}">
        <p14:creationId xmlns:p14="http://schemas.microsoft.com/office/powerpoint/2010/main" val="31112803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116632"/>
            <a:ext cx="8496944" cy="2292935"/>
          </a:xfrm>
          <a:prstGeom prst="rect">
            <a:avLst/>
          </a:prstGeom>
          <a:noFill/>
        </p:spPr>
        <p:txBody>
          <a:bodyPr wrap="square">
            <a:spAutoFit/>
          </a:bodyPr>
          <a:lstStyle/>
          <a:p>
            <a:pPr algn="just"/>
            <a:r>
              <a:rPr lang="pt-BR" sz="3600" b="1" i="0" dirty="0">
                <a:solidFill>
                  <a:srgbClr val="FFFF00"/>
                </a:solidFill>
                <a:effectLst/>
                <a:latin typeface="sohne"/>
              </a:rPr>
              <a:t>Método:</a:t>
            </a:r>
          </a:p>
          <a:p>
            <a:pPr algn="just"/>
            <a:endParaRPr lang="pt-BR" sz="1100" b="1" i="0" dirty="0">
              <a:solidFill>
                <a:schemeClr val="bg1"/>
              </a:solidFill>
              <a:effectLst/>
              <a:latin typeface="sohne"/>
            </a:endParaRPr>
          </a:p>
          <a:p>
            <a:pPr algn="just"/>
            <a:r>
              <a:rPr lang="pt-BR" sz="2400" b="1" i="0" dirty="0">
                <a:solidFill>
                  <a:schemeClr val="bg1"/>
                </a:solidFill>
                <a:effectLst/>
                <a:latin typeface="sohne"/>
              </a:rPr>
              <a:t>Um outro elemento importante de uma </a:t>
            </a:r>
            <a:r>
              <a:rPr lang="pt-BR" sz="2400" b="1" i="0" dirty="0">
                <a:solidFill>
                  <a:srgbClr val="FFFF00"/>
                </a:solidFill>
                <a:effectLst/>
                <a:latin typeface="sohne"/>
              </a:rPr>
              <a:t>classe</a:t>
            </a:r>
            <a:r>
              <a:rPr lang="pt-BR" sz="2400" b="1" i="0" dirty="0">
                <a:solidFill>
                  <a:schemeClr val="bg1"/>
                </a:solidFill>
                <a:effectLst/>
                <a:latin typeface="sohne"/>
              </a:rPr>
              <a:t> são os </a:t>
            </a:r>
            <a:r>
              <a:rPr lang="pt-BR" sz="2400" b="1" i="0" dirty="0">
                <a:solidFill>
                  <a:srgbClr val="FFFF00"/>
                </a:solidFill>
                <a:effectLst/>
                <a:latin typeface="sohne"/>
              </a:rPr>
              <a:t>métodos</a:t>
            </a:r>
            <a:r>
              <a:rPr lang="pt-BR" sz="2400" b="1" i="0" dirty="0">
                <a:solidFill>
                  <a:schemeClr val="bg1"/>
                </a:solidFill>
                <a:effectLst/>
                <a:latin typeface="sohne"/>
              </a:rPr>
              <a:t>. Um </a:t>
            </a:r>
            <a:r>
              <a:rPr lang="pt-BR" sz="2400" b="1" i="0" dirty="0">
                <a:solidFill>
                  <a:srgbClr val="FFFF00"/>
                </a:solidFill>
                <a:effectLst/>
                <a:latin typeface="sohne"/>
              </a:rPr>
              <a:t>método</a:t>
            </a:r>
            <a:r>
              <a:rPr lang="pt-BR" sz="2400" b="1" i="0" dirty="0">
                <a:solidFill>
                  <a:schemeClr val="bg1"/>
                </a:solidFill>
                <a:effectLst/>
                <a:latin typeface="sohne"/>
              </a:rPr>
              <a:t> dá ao </a:t>
            </a:r>
            <a:r>
              <a:rPr lang="pt-BR" sz="2400" b="1" i="0" dirty="0">
                <a:solidFill>
                  <a:srgbClr val="FFFF00"/>
                </a:solidFill>
                <a:effectLst/>
                <a:latin typeface="sohne"/>
              </a:rPr>
              <a:t>objeto da classe </a:t>
            </a:r>
            <a:r>
              <a:rPr lang="pt-BR" sz="2400" b="1" i="0" dirty="0">
                <a:solidFill>
                  <a:schemeClr val="bg1"/>
                </a:solidFill>
                <a:effectLst/>
                <a:latin typeface="sohne"/>
              </a:rPr>
              <a:t>a capacidade de </a:t>
            </a:r>
            <a:r>
              <a:rPr lang="pt-BR" sz="2400" b="1" i="0" dirty="0">
                <a:solidFill>
                  <a:srgbClr val="FFFF00"/>
                </a:solidFill>
                <a:effectLst/>
                <a:latin typeface="sohne"/>
              </a:rPr>
              <a:t>executar</a:t>
            </a:r>
            <a:r>
              <a:rPr lang="pt-BR" sz="2400" b="1" i="0" dirty="0">
                <a:solidFill>
                  <a:schemeClr val="bg1"/>
                </a:solidFill>
                <a:effectLst/>
                <a:latin typeface="sohne"/>
              </a:rPr>
              <a:t> algum tipo de </a:t>
            </a:r>
            <a:r>
              <a:rPr lang="pt-BR" sz="2400" b="1" i="0" dirty="0">
                <a:solidFill>
                  <a:srgbClr val="FFFF00"/>
                </a:solidFill>
                <a:effectLst/>
                <a:latin typeface="sohne"/>
              </a:rPr>
              <a:t>ação</a:t>
            </a:r>
            <a:r>
              <a:rPr lang="pt-BR" sz="2400" b="1" i="0" dirty="0">
                <a:solidFill>
                  <a:schemeClr val="bg1"/>
                </a:solidFill>
                <a:effectLst/>
                <a:latin typeface="sohne"/>
              </a:rPr>
              <a:t>, </a:t>
            </a:r>
            <a:r>
              <a:rPr lang="pt-BR" sz="2400" b="1" i="0" dirty="0">
                <a:solidFill>
                  <a:srgbClr val="FFFF00"/>
                </a:solidFill>
                <a:effectLst/>
                <a:latin typeface="sohne"/>
              </a:rPr>
              <a:t>comportamento</a:t>
            </a:r>
            <a:r>
              <a:rPr lang="pt-BR" sz="2400" b="1" i="0" dirty="0">
                <a:solidFill>
                  <a:schemeClr val="bg1"/>
                </a:solidFill>
                <a:effectLst/>
                <a:latin typeface="sohne"/>
              </a:rPr>
              <a:t> ou </a:t>
            </a:r>
            <a:r>
              <a:rPr lang="pt-BR" sz="2400" b="1" i="0" dirty="0">
                <a:solidFill>
                  <a:srgbClr val="FFFF00"/>
                </a:solidFill>
                <a:effectLst/>
                <a:latin typeface="sohne"/>
              </a:rPr>
              <a:t>processamento</a:t>
            </a:r>
            <a:r>
              <a:rPr lang="pt-BR" sz="2400" b="1" i="0" dirty="0">
                <a:solidFill>
                  <a:schemeClr val="bg1"/>
                </a:solidFill>
                <a:effectLst/>
                <a:latin typeface="sohne"/>
              </a:rPr>
              <a:t>. Um robô é capaz de executar uma série de ações.</a:t>
            </a:r>
          </a:p>
        </p:txBody>
      </p:sp>
      <p:pic>
        <p:nvPicPr>
          <p:cNvPr id="4" name="Imagem 3">
            <a:extLst>
              <a:ext uri="{FF2B5EF4-FFF2-40B4-BE49-F238E27FC236}">
                <a16:creationId xmlns:a16="http://schemas.microsoft.com/office/drawing/2014/main" id="{5C845FC7-B34E-3270-DD65-F84E661B4D50}"/>
              </a:ext>
            </a:extLst>
          </p:cNvPr>
          <p:cNvPicPr>
            <a:picLocks noChangeAspect="1"/>
          </p:cNvPicPr>
          <p:nvPr/>
        </p:nvPicPr>
        <p:blipFill>
          <a:blip r:embed="rId2"/>
          <a:stretch>
            <a:fillRect/>
          </a:stretch>
        </p:blipFill>
        <p:spPr>
          <a:xfrm>
            <a:off x="539552" y="2636912"/>
            <a:ext cx="8064896" cy="3879962"/>
          </a:xfrm>
          <a:prstGeom prst="rect">
            <a:avLst/>
          </a:prstGeom>
        </p:spPr>
      </p:pic>
    </p:spTree>
    <p:extLst>
      <p:ext uri="{BB962C8B-B14F-4D97-AF65-F5344CB8AC3E}">
        <p14:creationId xmlns:p14="http://schemas.microsoft.com/office/powerpoint/2010/main" val="13654118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404664"/>
            <a:ext cx="8496944" cy="523220"/>
          </a:xfrm>
          <a:prstGeom prst="rect">
            <a:avLst/>
          </a:prstGeom>
          <a:noFill/>
        </p:spPr>
        <p:txBody>
          <a:bodyPr wrap="square">
            <a:spAutoFit/>
          </a:bodyPr>
          <a:lstStyle/>
          <a:p>
            <a:pPr algn="ctr"/>
            <a:r>
              <a:rPr lang="pt-BR" sz="2800" b="1" i="0" dirty="0">
                <a:solidFill>
                  <a:srgbClr val="FFFF00"/>
                </a:solidFill>
                <a:effectLst/>
                <a:latin typeface="sohne"/>
              </a:rPr>
              <a:t>Referências</a:t>
            </a:r>
          </a:p>
        </p:txBody>
      </p:sp>
      <p:sp>
        <p:nvSpPr>
          <p:cNvPr id="10" name="CaixaDeTexto 9">
            <a:extLst>
              <a:ext uri="{FF2B5EF4-FFF2-40B4-BE49-F238E27FC236}">
                <a16:creationId xmlns:a16="http://schemas.microsoft.com/office/drawing/2014/main" id="{91CCB466-18FC-D950-8D10-413A2429600A}"/>
              </a:ext>
            </a:extLst>
          </p:cNvPr>
          <p:cNvSpPr txBox="1"/>
          <p:nvPr/>
        </p:nvSpPr>
        <p:spPr>
          <a:xfrm>
            <a:off x="467544" y="1311151"/>
            <a:ext cx="8161243" cy="1569660"/>
          </a:xfrm>
          <a:prstGeom prst="rect">
            <a:avLst/>
          </a:prstGeom>
          <a:noFill/>
        </p:spPr>
        <p:txBody>
          <a:bodyPr wrap="square">
            <a:spAutoFit/>
          </a:bodyPr>
          <a:lstStyle/>
          <a:p>
            <a:pPr algn="just"/>
            <a:r>
              <a:rPr lang="pt-BR" sz="2400" i="0" dirty="0">
                <a:solidFill>
                  <a:srgbClr val="00B0F0"/>
                </a:solidFill>
                <a:effectLst/>
                <a:latin typeface="sohne"/>
                <a:hlinkClick r:id="rId2"/>
              </a:rPr>
              <a:t>https://www.javascript.com/</a:t>
            </a:r>
          </a:p>
          <a:p>
            <a:pPr algn="just"/>
            <a:r>
              <a:rPr lang="pt-BR" sz="2400" i="0" dirty="0">
                <a:solidFill>
                  <a:srgbClr val="00B0F0"/>
                </a:solidFill>
                <a:effectLst/>
                <a:latin typeface="sohne"/>
                <a:hlinkClick r:id="rId2"/>
              </a:rPr>
              <a:t>https://www.javascripttutorial.net/</a:t>
            </a:r>
            <a:endParaRPr lang="pt-BR" sz="2400" i="0" dirty="0">
              <a:solidFill>
                <a:srgbClr val="00B0F0"/>
              </a:solidFill>
              <a:effectLst/>
              <a:latin typeface="sohne"/>
            </a:endParaRPr>
          </a:p>
          <a:p>
            <a:pPr algn="just"/>
            <a:r>
              <a:rPr lang="pt-BR" sz="2400" i="0" dirty="0">
                <a:solidFill>
                  <a:srgbClr val="00B0F0"/>
                </a:solidFill>
                <a:effectLst/>
                <a:latin typeface="sohne"/>
                <a:hlinkClick r:id="rId3"/>
              </a:rPr>
              <a:t>https://developer.mozilla.org/pt-BR/docs/Web/JavaScript</a:t>
            </a:r>
            <a:endParaRPr lang="pt-BR" sz="2400" i="0" dirty="0">
              <a:solidFill>
                <a:srgbClr val="00B0F0"/>
              </a:solidFill>
              <a:effectLst/>
              <a:latin typeface="sohne"/>
            </a:endParaRPr>
          </a:p>
          <a:p>
            <a:pPr algn="just"/>
            <a:r>
              <a:rPr lang="pt-BR" sz="2400" i="0" dirty="0">
                <a:solidFill>
                  <a:srgbClr val="00B0F0"/>
                </a:solidFill>
                <a:effectLst/>
                <a:latin typeface="sohne"/>
                <a:hlinkClick r:id="rId4"/>
              </a:rPr>
              <a:t>https://www.devmedia.com.br/classes-no-javascript/23866</a:t>
            </a:r>
            <a:endParaRPr lang="pt-BR" sz="2400" i="0" dirty="0">
              <a:solidFill>
                <a:srgbClr val="00B0F0"/>
              </a:solidFill>
              <a:effectLst/>
              <a:latin typeface="sohne"/>
            </a:endParaRPr>
          </a:p>
        </p:txBody>
      </p:sp>
      <p:pic>
        <p:nvPicPr>
          <p:cNvPr id="19458" name="Picture 2" descr="30 coisas que só pessoas viciadas em livros entendem - Voce - CAPRICHO |  Inspiração para histórias, Amantes de livros, A menina que roubava livros">
            <a:extLst>
              <a:ext uri="{FF2B5EF4-FFF2-40B4-BE49-F238E27FC236}">
                <a16:creationId xmlns:a16="http://schemas.microsoft.com/office/drawing/2014/main" id="{A4F6E422-F021-EECB-AF45-8D4E39EE20B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5213" y="3068960"/>
            <a:ext cx="8113574" cy="3456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9225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aixaDeTexto 9">
            <a:extLst>
              <a:ext uri="{FF2B5EF4-FFF2-40B4-BE49-F238E27FC236}">
                <a16:creationId xmlns:a16="http://schemas.microsoft.com/office/drawing/2014/main" id="{E243BD1C-CDE9-4238-9272-94015A4C9269}"/>
              </a:ext>
            </a:extLst>
          </p:cNvPr>
          <p:cNvSpPr txBox="1"/>
          <p:nvPr/>
        </p:nvSpPr>
        <p:spPr>
          <a:xfrm>
            <a:off x="323528" y="476672"/>
            <a:ext cx="8496944" cy="2062103"/>
          </a:xfrm>
          <a:prstGeom prst="rect">
            <a:avLst/>
          </a:prstGeom>
          <a:noFill/>
        </p:spPr>
        <p:txBody>
          <a:bodyPr wrap="square">
            <a:spAutoFit/>
          </a:bodyPr>
          <a:lstStyle/>
          <a:p>
            <a:pPr algn="just"/>
            <a:r>
              <a:rPr lang="pt-BR" sz="32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rPr>
              <a:t>Para criar um objeto, use a sintaxe literal de </a:t>
            </a:r>
            <a:r>
              <a:rPr lang="pt-BR" sz="32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rPr>
              <a:t>objeto { }</a:t>
            </a:r>
            <a:r>
              <a:rPr lang="pt-BR" sz="32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rPr>
              <a:t>.</a:t>
            </a:r>
          </a:p>
          <a:p>
            <a:pPr algn="just"/>
            <a:r>
              <a:rPr lang="pt-BR" sz="32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rPr>
              <a:t>Por exemplo, o exemplo a seguir cria um objeto vazio:</a:t>
            </a:r>
            <a:endParaRPr lang="pt-BR" sz="32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9B2C0762-664C-A34F-B31C-D7BBC28EC5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751" y="2780928"/>
            <a:ext cx="8472722" cy="103702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Wen You Troll A Big Fat Default | Fortnite">
            <a:extLst>
              <a:ext uri="{FF2B5EF4-FFF2-40B4-BE49-F238E27FC236}">
                <a16:creationId xmlns:a16="http://schemas.microsoft.com/office/drawing/2014/main" id="{7CB03355-92DC-50AC-A5FC-4A38844FC2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690" y="3993922"/>
            <a:ext cx="2603430" cy="2603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0416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BFE7EBAA-3C4C-A353-6420-AFDDE30760FE}"/>
              </a:ext>
            </a:extLst>
          </p:cNvPr>
          <p:cNvSpPr txBox="1">
            <a:spLocks/>
          </p:cNvSpPr>
          <p:nvPr/>
        </p:nvSpPr>
        <p:spPr>
          <a:xfrm>
            <a:off x="5862949" y="130155"/>
            <a:ext cx="3065480" cy="1620354"/>
          </a:xfrm>
          <a:prstGeom prst="rect">
            <a:avLst/>
          </a:prstGeom>
        </p:spPr>
        <p:txBody>
          <a:bodyPr vert="horz" lIns="91440" tIns="45720" rIns="91440" bIns="45720" rtlCol="0" anchor="b">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90000"/>
              </a:lnSpc>
              <a:spcAft>
                <a:spcPts val="600"/>
              </a:spcAft>
            </a:pPr>
            <a:r>
              <a:rPr lang="en-US" sz="5400" dirty="0">
                <a:solidFill>
                  <a:srgbClr val="FFFF00"/>
                </a:solidFill>
                <a:latin typeface="Impact" panose="020B0806030902050204" pitchFamily="34" charset="0"/>
              </a:rPr>
              <a:t>Bora </a:t>
            </a:r>
            <a:r>
              <a:rPr lang="en-US" sz="5400" dirty="0" err="1">
                <a:solidFill>
                  <a:srgbClr val="FFFF00"/>
                </a:solidFill>
                <a:latin typeface="Impact" panose="020B0806030902050204" pitchFamily="34" charset="0"/>
              </a:rPr>
              <a:t>codar</a:t>
            </a:r>
            <a:r>
              <a:rPr lang="en-US" sz="5400" dirty="0">
                <a:solidFill>
                  <a:srgbClr val="FFFF00"/>
                </a:solidFill>
                <a:latin typeface="Impact" panose="020B0806030902050204" pitchFamily="34" charset="0"/>
              </a:rPr>
              <a:t> </a:t>
            </a:r>
            <a:r>
              <a:rPr lang="en-US" sz="5400" dirty="0" err="1">
                <a:solidFill>
                  <a:srgbClr val="FFFF00"/>
                </a:solidFill>
                <a:latin typeface="Impact" panose="020B0806030902050204" pitchFamily="34" charset="0"/>
              </a:rPr>
              <a:t>VsCode</a:t>
            </a:r>
            <a:endParaRPr lang="en-US" sz="5400" dirty="0">
              <a:solidFill>
                <a:srgbClr val="FFFF00"/>
              </a:solidFill>
              <a:latin typeface="Impact" panose="020B0806030902050204" pitchFamily="34" charset="0"/>
            </a:endParaRPr>
          </a:p>
        </p:txBody>
      </p:sp>
      <p:pic>
        <p:nvPicPr>
          <p:cNvPr id="5" name="Picture 18" descr="C:\Users\Alexandre Gomes\Desktop\visual-studio-code-logo-284BC24C39-seeklogo.com.png">
            <a:extLst>
              <a:ext uri="{FF2B5EF4-FFF2-40B4-BE49-F238E27FC236}">
                <a16:creationId xmlns:a16="http://schemas.microsoft.com/office/drawing/2014/main" id="{004DA62B-DC85-42E1-B444-592A99E3CE7C}"/>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4267" r="19124" b="-2"/>
          <a:stretch/>
        </p:blipFill>
        <p:spPr bwMode="auto">
          <a:xfrm>
            <a:off x="20" y="10"/>
            <a:ext cx="5271352"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pic>
        <p:nvPicPr>
          <p:cNvPr id="2" name="Picture 2" descr="React + enzyme + jest (config). Vamos parar de quebrar tanto a cabeça e… |  by Maycon Alves | Training Center | Medium">
            <a:extLst>
              <a:ext uri="{FF2B5EF4-FFF2-40B4-BE49-F238E27FC236}">
                <a16:creationId xmlns:a16="http://schemas.microsoft.com/office/drawing/2014/main" id="{5C372261-E300-EAFA-5181-0CB50A543BF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580112" y="4217393"/>
            <a:ext cx="3120824" cy="234061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BotTelegram PT.1] Criando seu próprio bot no Telegram usando NodeJS +  Deploy na nuvem via Heroku - DEV Community">
            <a:extLst>
              <a:ext uri="{FF2B5EF4-FFF2-40B4-BE49-F238E27FC236}">
                <a16:creationId xmlns:a16="http://schemas.microsoft.com/office/drawing/2014/main" id="{7CA860FD-61A5-0DB4-7613-A46E5D9D4B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66408" y="2009835"/>
            <a:ext cx="1948232" cy="1948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2325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48BB9F71-A742-E06A-67F4-0CD591ACAE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6044" y="2288140"/>
            <a:ext cx="8362420" cy="2364996"/>
          </a:xfrm>
          <a:prstGeom prst="rect">
            <a:avLst/>
          </a:prstGeom>
          <a:noFill/>
          <a:extLst>
            <a:ext uri="{909E8E84-426E-40DD-AFC4-6F175D3DCCD1}">
              <a14:hiddenFill xmlns:a14="http://schemas.microsoft.com/office/drawing/2010/main">
                <a:solidFill>
                  <a:srgbClr val="FFFFFF"/>
                </a:solidFill>
              </a14:hiddenFill>
            </a:ext>
          </a:extLst>
        </p:spPr>
      </p:pic>
      <p:sp>
        <p:nvSpPr>
          <p:cNvPr id="5" name="CaixaDeTexto 4">
            <a:extLst>
              <a:ext uri="{FF2B5EF4-FFF2-40B4-BE49-F238E27FC236}">
                <a16:creationId xmlns:a16="http://schemas.microsoft.com/office/drawing/2014/main" id="{AE4A1D5C-C498-FB12-EA7A-9121925C39A8}"/>
              </a:ext>
            </a:extLst>
          </p:cNvPr>
          <p:cNvSpPr txBox="1"/>
          <p:nvPr/>
        </p:nvSpPr>
        <p:spPr>
          <a:xfrm>
            <a:off x="314036" y="4725144"/>
            <a:ext cx="8506435" cy="1938992"/>
          </a:xfrm>
          <a:prstGeom prst="rect">
            <a:avLst/>
          </a:prstGeom>
          <a:noFill/>
        </p:spPr>
        <p:txBody>
          <a:bodyPr wrap="square">
            <a:spAutoFit/>
          </a:bodyPr>
          <a:lstStyle/>
          <a:p>
            <a:pPr algn="just"/>
            <a:r>
              <a:rPr lang="pt-BR" sz="2400"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rPr>
              <a:t>O objeto </a:t>
            </a:r>
            <a:r>
              <a:rPr lang="pt-BR" sz="24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person</a:t>
            </a:r>
            <a:r>
              <a:rPr lang="pt-BR" sz="2400"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rPr>
              <a:t> possui duas propriedades:</a:t>
            </a:r>
          </a:p>
          <a:p>
            <a:pPr marL="342900" indent="-342900" algn="just">
              <a:buFont typeface="Arial" panose="020B0604020202020204" pitchFamily="34" charset="0"/>
              <a:buChar char="•"/>
            </a:pPr>
            <a:r>
              <a:rPr lang="pt-BR" sz="2400"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rPr>
              <a:t>A primeira propriedade, identificada pela chave </a:t>
            </a:r>
            <a:r>
              <a:rPr lang="pt-BR" sz="24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firstName</a:t>
            </a:r>
            <a:r>
              <a:rPr lang="pt-BR" sz="2400"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rPr>
              <a:t> e que possui como valor a string </a:t>
            </a:r>
            <a:r>
              <a:rPr lang="pt-BR" sz="24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'John’</a:t>
            </a:r>
            <a:r>
              <a:rPr lang="pt-BR" sz="2400"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pt-BR" sz="2400"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rPr>
              <a:t>A segunda propriedade, identificada pela chave </a:t>
            </a:r>
            <a:r>
              <a:rPr lang="pt-BR" sz="24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lastName</a:t>
            </a:r>
            <a:r>
              <a:rPr lang="pt-BR" sz="2400"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rPr>
              <a:t> e que possui como valor a string </a:t>
            </a:r>
            <a:r>
              <a:rPr lang="pt-BR" sz="24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'Doe'</a:t>
            </a:r>
            <a:r>
              <a:rPr lang="pt-BR" sz="2400"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rPr>
              <a:t>.</a:t>
            </a:r>
          </a:p>
        </p:txBody>
      </p:sp>
      <p:sp>
        <p:nvSpPr>
          <p:cNvPr id="7" name="CaixaDeTexto 6">
            <a:extLst>
              <a:ext uri="{FF2B5EF4-FFF2-40B4-BE49-F238E27FC236}">
                <a16:creationId xmlns:a16="http://schemas.microsoft.com/office/drawing/2014/main" id="{834FE47C-8AF0-9261-F86D-8198DC045B9E}"/>
              </a:ext>
            </a:extLst>
          </p:cNvPr>
          <p:cNvSpPr txBox="1"/>
          <p:nvPr/>
        </p:nvSpPr>
        <p:spPr>
          <a:xfrm>
            <a:off x="323528" y="260648"/>
            <a:ext cx="8496944" cy="1902957"/>
          </a:xfrm>
          <a:prstGeom prst="rect">
            <a:avLst/>
          </a:prstGeom>
          <a:noFill/>
        </p:spPr>
        <p:txBody>
          <a:bodyPr wrap="square">
            <a:spAutoFit/>
          </a:bodyPr>
          <a:lstStyle/>
          <a:p>
            <a:pPr algn="just">
              <a:lnSpc>
                <a:spcPct val="107000"/>
              </a:lnSpc>
              <a:spcBef>
                <a:spcPts val="2400"/>
              </a:spcBef>
              <a:spcAft>
                <a:spcPts val="2400"/>
              </a:spcAft>
            </a:pPr>
            <a:r>
              <a:rPr lang="pt-BR" sz="28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rPr>
              <a:t>Para criar um objeto com propriedades, use a sintaxe </a:t>
            </a:r>
            <a:r>
              <a:rPr lang="pt-BR" sz="28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rPr>
              <a:t>chave : valor</a:t>
            </a:r>
            <a:r>
              <a:rPr lang="pt-BR" sz="28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rPr>
              <a:t>. Por exemplo, para criar um objeto </a:t>
            </a:r>
            <a:r>
              <a:rPr lang="pt-BR" sz="28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rPr>
              <a:t>person</a:t>
            </a:r>
            <a:r>
              <a:rPr lang="pt-BR" sz="28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rPr>
              <a:t> com as propriedades </a:t>
            </a:r>
            <a:r>
              <a:rPr lang="pt-BR" sz="28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rPr>
              <a:t>firstName</a:t>
            </a:r>
            <a:r>
              <a:rPr lang="pt-BR" sz="28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rPr>
              <a:t> e </a:t>
            </a:r>
            <a:r>
              <a:rPr lang="pt-BR" sz="28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rPr>
              <a:t>lastName</a:t>
            </a:r>
            <a:r>
              <a:rPr lang="pt-BR" sz="2800" dirty="0">
                <a:solidFill>
                  <a:schemeClr val="accent4"/>
                </a:solidFill>
                <a:effectLst/>
                <a:latin typeface="Arial" panose="020B0604020202020204" pitchFamily="34" charset="0"/>
                <a:ea typeface="Times New Roman" panose="02020603050405020304" pitchFamily="18" charset="0"/>
                <a:cs typeface="Times New Roman" panose="02020603050405020304" pitchFamily="18" charset="0"/>
              </a:rPr>
              <a:t>, faça da seguinte forma:</a:t>
            </a:r>
            <a:endParaRPr lang="pt-BR" sz="2800" dirty="0">
              <a:solidFill>
                <a:srgbClr val="FFFF00"/>
              </a:solidFill>
              <a:effectLst/>
              <a:latin typeface="Arial" panose="020B0604020202020204" pitchFamily="34" charset="0"/>
              <a:ea typeface="Times New Roman" panose="02020603050405020304" pitchFamily="18" charset="0"/>
              <a:cs typeface="Times New Roman" panose="02020603050405020304" pitchFamily="18" charset="0"/>
            </a:endParaRPr>
          </a:p>
        </p:txBody>
      </p:sp>
      <p:pic>
        <p:nvPicPr>
          <p:cNvPr id="6" name="Imagem 5" descr="Jovem empresário apresentando">
            <a:extLst>
              <a:ext uri="{FF2B5EF4-FFF2-40B4-BE49-F238E27FC236}">
                <a16:creationId xmlns:a16="http://schemas.microsoft.com/office/drawing/2014/main" id="{BCD3E563-77F4-507A-1845-B1D7D127DD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96136" y="2426514"/>
            <a:ext cx="1584176" cy="2486968"/>
          </a:xfrm>
          <a:prstGeom prst="rect">
            <a:avLst/>
          </a:prstGeom>
        </p:spPr>
      </p:pic>
    </p:spTree>
    <p:extLst>
      <p:ext uri="{BB962C8B-B14F-4D97-AF65-F5344CB8AC3E}">
        <p14:creationId xmlns:p14="http://schemas.microsoft.com/office/powerpoint/2010/main" val="703096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aixaDeTexto 9">
            <a:extLst>
              <a:ext uri="{FF2B5EF4-FFF2-40B4-BE49-F238E27FC236}">
                <a16:creationId xmlns:a16="http://schemas.microsoft.com/office/drawing/2014/main" id="{E243BD1C-CDE9-4238-9272-94015A4C9269}"/>
              </a:ext>
            </a:extLst>
          </p:cNvPr>
          <p:cNvSpPr txBox="1"/>
          <p:nvPr/>
        </p:nvSpPr>
        <p:spPr>
          <a:xfrm>
            <a:off x="323528" y="476672"/>
            <a:ext cx="8496944" cy="4154984"/>
          </a:xfrm>
          <a:prstGeom prst="rect">
            <a:avLst/>
          </a:prstGeom>
          <a:noFill/>
        </p:spPr>
        <p:txBody>
          <a:bodyPr wrap="square">
            <a:spAutoFit/>
          </a:bodyPr>
          <a:lstStyle/>
          <a:p>
            <a:pPr algn="just"/>
            <a:r>
              <a:rPr lang="pt-BR" sz="4000" b="1" i="0" dirty="0">
                <a:solidFill>
                  <a:srgbClr val="FFFF00"/>
                </a:solidFill>
                <a:effectLst/>
                <a:latin typeface="sohne"/>
              </a:rPr>
              <a:t>Acessando as propriedades:</a:t>
            </a:r>
          </a:p>
          <a:p>
            <a:pPr algn="just"/>
            <a:endParaRPr lang="pt-BR" sz="3200" b="1" i="0" dirty="0">
              <a:solidFill>
                <a:schemeClr val="bg1"/>
              </a:solidFill>
              <a:effectLst/>
              <a:latin typeface="sohne"/>
            </a:endParaRPr>
          </a:p>
          <a:p>
            <a:pPr algn="just"/>
            <a:r>
              <a:rPr lang="pt-BR" sz="3200" b="0" i="0" dirty="0">
                <a:solidFill>
                  <a:schemeClr val="bg1"/>
                </a:solidFill>
                <a:effectLst/>
                <a:latin typeface="charter"/>
              </a:rPr>
              <a:t>Para acessar uma propriedade de um objeto, use uma das duas notações (sintaxes):</a:t>
            </a:r>
          </a:p>
          <a:p>
            <a:pPr algn="just"/>
            <a:endParaRPr lang="pt-BR" sz="3200" b="0" i="0" dirty="0">
              <a:solidFill>
                <a:schemeClr val="bg1"/>
              </a:solidFill>
              <a:effectLst/>
              <a:latin typeface="charter"/>
            </a:endParaRPr>
          </a:p>
          <a:p>
            <a:pPr algn="just">
              <a:buFont typeface="Arial" panose="020B0604020202020204" pitchFamily="34" charset="0"/>
              <a:buChar char="•"/>
            </a:pPr>
            <a:r>
              <a:rPr lang="pt-BR" sz="3200" b="0" i="0" dirty="0">
                <a:solidFill>
                  <a:srgbClr val="FF0000"/>
                </a:solidFill>
                <a:effectLst/>
                <a:latin typeface="charter"/>
              </a:rPr>
              <a:t> Notação de ponto</a:t>
            </a:r>
          </a:p>
          <a:p>
            <a:pPr algn="just">
              <a:buFont typeface="Arial" panose="020B0604020202020204" pitchFamily="34" charset="0"/>
              <a:buChar char="•"/>
            </a:pPr>
            <a:endParaRPr lang="pt-BR" sz="3200" b="0" i="0" dirty="0">
              <a:solidFill>
                <a:schemeClr val="bg1"/>
              </a:solidFill>
              <a:effectLst/>
              <a:latin typeface="charter"/>
            </a:endParaRPr>
          </a:p>
          <a:p>
            <a:pPr algn="just">
              <a:buFont typeface="Arial" panose="020B0604020202020204" pitchFamily="34" charset="0"/>
              <a:buChar char="•"/>
            </a:pPr>
            <a:r>
              <a:rPr lang="pt-BR" sz="3200" b="0" i="0" dirty="0">
                <a:solidFill>
                  <a:srgbClr val="FF0000"/>
                </a:solidFill>
                <a:effectLst/>
                <a:latin typeface="charter"/>
              </a:rPr>
              <a:t> Notação de array</a:t>
            </a:r>
          </a:p>
        </p:txBody>
      </p:sp>
      <p:pic>
        <p:nvPicPr>
          <p:cNvPr id="5" name="Imagem 4" descr="Galinha passeando">
            <a:extLst>
              <a:ext uri="{FF2B5EF4-FFF2-40B4-BE49-F238E27FC236}">
                <a16:creationId xmlns:a16="http://schemas.microsoft.com/office/drawing/2014/main" id="{9133FFB8-49A4-82E2-17C5-3F40DA9AAD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6016" y="3083484"/>
            <a:ext cx="3096344" cy="3096344"/>
          </a:xfrm>
          <a:prstGeom prst="rect">
            <a:avLst/>
          </a:prstGeom>
        </p:spPr>
      </p:pic>
    </p:spTree>
    <p:extLst>
      <p:ext uri="{BB962C8B-B14F-4D97-AF65-F5344CB8AC3E}">
        <p14:creationId xmlns:p14="http://schemas.microsoft.com/office/powerpoint/2010/main" val="1228623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476672"/>
            <a:ext cx="8496944" cy="4585871"/>
          </a:xfrm>
          <a:prstGeom prst="rect">
            <a:avLst/>
          </a:prstGeom>
          <a:noFill/>
        </p:spPr>
        <p:txBody>
          <a:bodyPr wrap="square">
            <a:spAutoFit/>
          </a:bodyPr>
          <a:lstStyle/>
          <a:p>
            <a:pPr algn="just"/>
            <a:r>
              <a:rPr lang="pt-BR" sz="4000" b="1" i="0" dirty="0">
                <a:solidFill>
                  <a:srgbClr val="FFFF00"/>
                </a:solidFill>
                <a:effectLst/>
                <a:latin typeface="sohne"/>
              </a:rPr>
              <a:t>A notação de ponto (.)</a:t>
            </a:r>
          </a:p>
          <a:p>
            <a:pPr algn="just"/>
            <a:endParaRPr lang="pt-BR" sz="2800" b="1" i="0" dirty="0">
              <a:solidFill>
                <a:srgbClr val="FFFF00"/>
              </a:solidFill>
              <a:effectLst/>
              <a:latin typeface="sohne"/>
            </a:endParaRPr>
          </a:p>
          <a:p>
            <a:pPr algn="just"/>
            <a:r>
              <a:rPr lang="pt-BR" sz="2800" b="1" i="0" dirty="0">
                <a:solidFill>
                  <a:schemeClr val="bg1"/>
                </a:solidFill>
                <a:effectLst/>
                <a:latin typeface="sohne"/>
              </a:rPr>
              <a:t>O exemplo mostra como usar a notação de </a:t>
            </a:r>
            <a:r>
              <a:rPr lang="pt-BR" sz="2800" b="1" i="0" dirty="0">
                <a:solidFill>
                  <a:srgbClr val="FFFF00"/>
                </a:solidFill>
                <a:effectLst/>
                <a:latin typeface="sohne"/>
              </a:rPr>
              <a:t>ponto</a:t>
            </a:r>
            <a:r>
              <a:rPr lang="pt-BR" sz="2800" b="1" i="0" dirty="0">
                <a:solidFill>
                  <a:schemeClr val="bg1"/>
                </a:solidFill>
                <a:effectLst/>
                <a:latin typeface="sohne"/>
              </a:rPr>
              <a:t> para acessar uma propriedade de um objeto:</a:t>
            </a:r>
          </a:p>
          <a:p>
            <a:pPr algn="just"/>
            <a:endParaRPr lang="pt-BR" sz="2800" b="1" i="0" dirty="0">
              <a:solidFill>
                <a:schemeClr val="bg1"/>
              </a:solidFill>
              <a:effectLst/>
              <a:latin typeface="sohne"/>
            </a:endParaRPr>
          </a:p>
          <a:p>
            <a:pPr algn="just"/>
            <a:endParaRPr lang="pt-BR" sz="2800" b="1" dirty="0">
              <a:solidFill>
                <a:schemeClr val="bg1"/>
              </a:solidFill>
              <a:latin typeface="sohne"/>
            </a:endParaRPr>
          </a:p>
          <a:p>
            <a:pPr algn="just"/>
            <a:endParaRPr lang="pt-BR" sz="2800" b="1" i="0" dirty="0">
              <a:solidFill>
                <a:schemeClr val="bg1"/>
              </a:solidFill>
              <a:effectLst/>
              <a:latin typeface="sohne"/>
            </a:endParaRPr>
          </a:p>
          <a:p>
            <a:pPr algn="just"/>
            <a:endParaRPr lang="pt-BR" sz="2800" b="1" i="0" dirty="0">
              <a:solidFill>
                <a:schemeClr val="bg1"/>
              </a:solidFill>
              <a:effectLst/>
              <a:latin typeface="sohne"/>
            </a:endParaRPr>
          </a:p>
          <a:p>
            <a:pPr algn="just"/>
            <a:r>
              <a:rPr lang="pt-BR" sz="2800" b="0" i="0" dirty="0">
                <a:solidFill>
                  <a:schemeClr val="bg1"/>
                </a:solidFill>
                <a:effectLst/>
                <a:latin typeface="charter"/>
              </a:rPr>
              <a:t>Por exemplo, para acessar a propriedade </a:t>
            </a:r>
            <a:r>
              <a:rPr lang="pt-BR" sz="2800" b="0" i="0" dirty="0">
                <a:solidFill>
                  <a:srgbClr val="FFFF00"/>
                </a:solidFill>
                <a:effectLst/>
                <a:latin typeface="charter"/>
              </a:rPr>
              <a:t>firstName</a:t>
            </a:r>
            <a:r>
              <a:rPr lang="pt-BR" sz="2800" b="0" i="0" dirty="0">
                <a:solidFill>
                  <a:schemeClr val="bg1"/>
                </a:solidFill>
                <a:effectLst/>
                <a:latin typeface="charter"/>
              </a:rPr>
              <a:t> do objeto </a:t>
            </a:r>
            <a:r>
              <a:rPr lang="pt-BR" sz="2800" b="0" i="0" dirty="0">
                <a:solidFill>
                  <a:srgbClr val="FFFF00"/>
                </a:solidFill>
                <a:effectLst/>
                <a:latin typeface="charter"/>
              </a:rPr>
              <a:t>person</a:t>
            </a:r>
            <a:r>
              <a:rPr lang="pt-BR" sz="2800" b="0" i="0" dirty="0">
                <a:solidFill>
                  <a:schemeClr val="bg1"/>
                </a:solidFill>
                <a:effectLst/>
                <a:latin typeface="charter"/>
              </a:rPr>
              <a:t>, use a seguinte expressão:</a:t>
            </a:r>
          </a:p>
        </p:txBody>
      </p:sp>
      <p:pic>
        <p:nvPicPr>
          <p:cNvPr id="5123" name="Picture 3">
            <a:extLst>
              <a:ext uri="{FF2B5EF4-FFF2-40B4-BE49-F238E27FC236}">
                <a16:creationId xmlns:a16="http://schemas.microsoft.com/office/drawing/2014/main" id="{7C855296-DFA4-5E7F-3CDF-0C672420F1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127" y="5207720"/>
            <a:ext cx="8478993" cy="102959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2BBB88A8-318E-296E-EC16-36DBDB8717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528" y="2619375"/>
            <a:ext cx="8479592" cy="1029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0605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476672"/>
            <a:ext cx="8496944" cy="2123658"/>
          </a:xfrm>
          <a:prstGeom prst="rect">
            <a:avLst/>
          </a:prstGeom>
          <a:noFill/>
        </p:spPr>
        <p:txBody>
          <a:bodyPr wrap="square">
            <a:spAutoFit/>
          </a:bodyPr>
          <a:lstStyle/>
          <a:p>
            <a:pPr algn="just"/>
            <a:r>
              <a:rPr lang="pt-BR" sz="4400" b="1" i="0" dirty="0">
                <a:solidFill>
                  <a:srgbClr val="FF0066"/>
                </a:solidFill>
                <a:effectLst/>
                <a:latin typeface="sohne"/>
              </a:rPr>
              <a:t>O trecho abaixo cria um </a:t>
            </a:r>
            <a:r>
              <a:rPr lang="pt-BR" sz="4400" b="1" i="0" dirty="0">
                <a:solidFill>
                  <a:srgbClr val="FFFF00"/>
                </a:solidFill>
                <a:effectLst/>
                <a:latin typeface="sohne"/>
              </a:rPr>
              <a:t>objeto</a:t>
            </a:r>
            <a:r>
              <a:rPr lang="pt-BR" sz="4400" b="1" i="0" dirty="0">
                <a:solidFill>
                  <a:srgbClr val="FF0066"/>
                </a:solidFill>
                <a:effectLst/>
                <a:latin typeface="sohne"/>
              </a:rPr>
              <a:t> de </a:t>
            </a:r>
            <a:r>
              <a:rPr lang="pt-BR" sz="4400" b="1" i="0" dirty="0">
                <a:solidFill>
                  <a:srgbClr val="FFFF00"/>
                </a:solidFill>
                <a:effectLst/>
                <a:latin typeface="sohne"/>
              </a:rPr>
              <a:t>person</a:t>
            </a:r>
            <a:r>
              <a:rPr lang="pt-BR" sz="4400" b="1" i="0" dirty="0">
                <a:solidFill>
                  <a:srgbClr val="FF0066"/>
                </a:solidFill>
                <a:effectLst/>
                <a:latin typeface="sohne"/>
              </a:rPr>
              <a:t> e mostra o </a:t>
            </a:r>
            <a:r>
              <a:rPr lang="pt-BR" sz="4400" b="1" i="0" dirty="0">
                <a:solidFill>
                  <a:srgbClr val="FFFF00"/>
                </a:solidFill>
                <a:effectLst/>
                <a:latin typeface="sohne"/>
              </a:rPr>
              <a:t>nome</a:t>
            </a:r>
            <a:r>
              <a:rPr lang="pt-BR" sz="4400" b="1" i="0" dirty="0">
                <a:solidFill>
                  <a:srgbClr val="FF0066"/>
                </a:solidFill>
                <a:effectLst/>
                <a:latin typeface="sohne"/>
              </a:rPr>
              <a:t> e o </a:t>
            </a:r>
            <a:r>
              <a:rPr lang="pt-BR" sz="4400" b="1" i="0" dirty="0">
                <a:solidFill>
                  <a:srgbClr val="FFFF00"/>
                </a:solidFill>
                <a:effectLst/>
                <a:latin typeface="sohne"/>
              </a:rPr>
              <a:t>sobrenome</a:t>
            </a:r>
            <a:r>
              <a:rPr lang="pt-BR" sz="4400" b="1" i="0" dirty="0">
                <a:solidFill>
                  <a:srgbClr val="FF0066"/>
                </a:solidFill>
                <a:effectLst/>
                <a:latin typeface="sohne"/>
              </a:rPr>
              <a:t> no console:</a:t>
            </a:r>
          </a:p>
        </p:txBody>
      </p:sp>
      <p:pic>
        <p:nvPicPr>
          <p:cNvPr id="5124" name="Picture 4">
            <a:extLst>
              <a:ext uri="{FF2B5EF4-FFF2-40B4-BE49-F238E27FC236}">
                <a16:creationId xmlns:a16="http://schemas.microsoft.com/office/drawing/2014/main" id="{E1E9ECDD-648F-3F56-BA01-F0ED8F4FA1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65" y="2780928"/>
            <a:ext cx="8279270" cy="3749328"/>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m 3" descr="Telescópio">
            <a:extLst>
              <a:ext uri="{FF2B5EF4-FFF2-40B4-BE49-F238E27FC236}">
                <a16:creationId xmlns:a16="http://schemas.microsoft.com/office/drawing/2014/main" id="{56B6CE10-C024-DF55-F486-32186DF716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21095049" flipH="1">
            <a:off x="5675894" y="3369434"/>
            <a:ext cx="2246484" cy="1474174"/>
          </a:xfrm>
          <a:prstGeom prst="rect">
            <a:avLst/>
          </a:prstGeom>
        </p:spPr>
      </p:pic>
      <p:pic>
        <p:nvPicPr>
          <p:cNvPr id="6" name="Imagem 5" descr="Empresário com punho no queixo">
            <a:extLst>
              <a:ext uri="{FF2B5EF4-FFF2-40B4-BE49-F238E27FC236}">
                <a16:creationId xmlns:a16="http://schemas.microsoft.com/office/drawing/2014/main" id="{9DD5D61A-AFCE-EA31-8380-AA3DDDFC7BC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12360" y="4434190"/>
            <a:ext cx="622581" cy="2052756"/>
          </a:xfrm>
          <a:prstGeom prst="rect">
            <a:avLst/>
          </a:prstGeom>
        </p:spPr>
      </p:pic>
    </p:spTree>
    <p:extLst>
      <p:ext uri="{BB962C8B-B14F-4D97-AF65-F5344CB8AC3E}">
        <p14:creationId xmlns:p14="http://schemas.microsoft.com/office/powerpoint/2010/main" val="1881221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332656"/>
            <a:ext cx="8496944" cy="2431435"/>
          </a:xfrm>
          <a:prstGeom prst="rect">
            <a:avLst/>
          </a:prstGeom>
          <a:noFill/>
        </p:spPr>
        <p:txBody>
          <a:bodyPr wrap="square">
            <a:spAutoFit/>
          </a:bodyPr>
          <a:lstStyle/>
          <a:p>
            <a:pPr algn="just"/>
            <a:r>
              <a:rPr lang="pt-BR" sz="4000" b="1" i="0" dirty="0">
                <a:solidFill>
                  <a:srgbClr val="FFFF00"/>
                </a:solidFill>
                <a:effectLst/>
                <a:latin typeface="sohne"/>
              </a:rPr>
              <a:t>A notação do tipo Array [ ]</a:t>
            </a:r>
          </a:p>
          <a:p>
            <a:pPr algn="just"/>
            <a:endParaRPr lang="pt-BR" sz="2800" b="1" i="0" dirty="0">
              <a:solidFill>
                <a:srgbClr val="FFFF00"/>
              </a:solidFill>
              <a:effectLst/>
              <a:latin typeface="sohne"/>
            </a:endParaRPr>
          </a:p>
          <a:p>
            <a:pPr algn="just"/>
            <a:r>
              <a:rPr lang="pt-BR" sz="2800" b="1" i="0" dirty="0">
                <a:solidFill>
                  <a:schemeClr val="bg1"/>
                </a:solidFill>
                <a:effectLst/>
                <a:latin typeface="sohne"/>
              </a:rPr>
              <a:t>O exemplo mostra como acessar o valor da propriedade de um objeto usando </a:t>
            </a:r>
            <a:r>
              <a:rPr lang="pt-BR" sz="2800" b="1" i="0" dirty="0">
                <a:solidFill>
                  <a:srgbClr val="FFFF00"/>
                </a:solidFill>
                <a:effectLst/>
                <a:latin typeface="sohne"/>
              </a:rPr>
              <a:t>colchetes</a:t>
            </a:r>
            <a:r>
              <a:rPr lang="pt-BR" sz="2800" b="1" i="0" dirty="0">
                <a:solidFill>
                  <a:schemeClr val="bg1"/>
                </a:solidFill>
                <a:effectLst/>
                <a:latin typeface="sohne"/>
              </a:rPr>
              <a:t>, como na notação de Array:</a:t>
            </a:r>
          </a:p>
        </p:txBody>
      </p:sp>
      <p:pic>
        <p:nvPicPr>
          <p:cNvPr id="8194" name="Picture 2">
            <a:extLst>
              <a:ext uri="{FF2B5EF4-FFF2-40B4-BE49-F238E27FC236}">
                <a16:creationId xmlns:a16="http://schemas.microsoft.com/office/drawing/2014/main" id="{A22E8047-C47D-8F37-1FC4-ECD90E4853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3564326"/>
            <a:ext cx="8496944" cy="1059168"/>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m 5" descr="Hora do intervalo, raposa">
            <a:extLst>
              <a:ext uri="{FF2B5EF4-FFF2-40B4-BE49-F238E27FC236}">
                <a16:creationId xmlns:a16="http://schemas.microsoft.com/office/drawing/2014/main" id="{EE49BBFE-81BF-5B02-4EF8-0938BDA15B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796136" y="3041267"/>
            <a:ext cx="2705127" cy="2705127"/>
          </a:xfrm>
          <a:prstGeom prst="rect">
            <a:avLst/>
          </a:prstGeom>
        </p:spPr>
      </p:pic>
    </p:spTree>
    <p:extLst>
      <p:ext uri="{BB962C8B-B14F-4D97-AF65-F5344CB8AC3E}">
        <p14:creationId xmlns:p14="http://schemas.microsoft.com/office/powerpoint/2010/main" val="7366732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45C5199C-E54B-95FF-A1CE-CBF0B8C48FD2}"/>
              </a:ext>
            </a:extLst>
          </p:cNvPr>
          <p:cNvSpPr txBox="1"/>
          <p:nvPr/>
        </p:nvSpPr>
        <p:spPr>
          <a:xfrm>
            <a:off x="323528" y="476672"/>
            <a:ext cx="8496944" cy="2123658"/>
          </a:xfrm>
          <a:prstGeom prst="rect">
            <a:avLst/>
          </a:prstGeom>
          <a:noFill/>
        </p:spPr>
        <p:txBody>
          <a:bodyPr wrap="square">
            <a:spAutoFit/>
          </a:bodyPr>
          <a:lstStyle/>
          <a:p>
            <a:pPr algn="just"/>
            <a:r>
              <a:rPr lang="pt-BR" sz="4400" b="1" i="0" dirty="0">
                <a:solidFill>
                  <a:srgbClr val="FF0066"/>
                </a:solidFill>
                <a:effectLst/>
                <a:latin typeface="sohne"/>
              </a:rPr>
              <a:t>O trecho abaixo cria um </a:t>
            </a:r>
            <a:r>
              <a:rPr lang="pt-BR" sz="4400" b="1" i="0" dirty="0">
                <a:solidFill>
                  <a:srgbClr val="FFFF00"/>
                </a:solidFill>
                <a:effectLst/>
                <a:latin typeface="sohne"/>
              </a:rPr>
              <a:t>objeto</a:t>
            </a:r>
            <a:r>
              <a:rPr lang="pt-BR" sz="4400" b="1" i="0" dirty="0">
                <a:solidFill>
                  <a:srgbClr val="FF0066"/>
                </a:solidFill>
                <a:effectLst/>
                <a:latin typeface="sohne"/>
              </a:rPr>
              <a:t> de </a:t>
            </a:r>
            <a:r>
              <a:rPr lang="pt-BR" sz="4400" b="1" i="0" dirty="0">
                <a:solidFill>
                  <a:srgbClr val="FFFF00"/>
                </a:solidFill>
                <a:effectLst/>
                <a:latin typeface="sohne"/>
              </a:rPr>
              <a:t>person</a:t>
            </a:r>
            <a:r>
              <a:rPr lang="pt-BR" sz="4400" b="1" i="0" dirty="0">
                <a:solidFill>
                  <a:srgbClr val="FF0066"/>
                </a:solidFill>
                <a:effectLst/>
                <a:latin typeface="sohne"/>
              </a:rPr>
              <a:t> e mostra o </a:t>
            </a:r>
            <a:r>
              <a:rPr lang="pt-BR" sz="4400" b="1" i="0" dirty="0">
                <a:solidFill>
                  <a:srgbClr val="FFFF00"/>
                </a:solidFill>
                <a:effectLst/>
                <a:latin typeface="sohne"/>
              </a:rPr>
              <a:t>nome</a:t>
            </a:r>
            <a:r>
              <a:rPr lang="pt-BR" sz="4400" b="1" i="0" dirty="0">
                <a:solidFill>
                  <a:srgbClr val="FF0066"/>
                </a:solidFill>
                <a:effectLst/>
                <a:latin typeface="sohne"/>
              </a:rPr>
              <a:t> e o </a:t>
            </a:r>
            <a:r>
              <a:rPr lang="pt-BR" sz="4400" b="1" i="0" dirty="0">
                <a:solidFill>
                  <a:srgbClr val="FFFF00"/>
                </a:solidFill>
                <a:effectLst/>
                <a:latin typeface="sohne"/>
              </a:rPr>
              <a:t>sobrenome</a:t>
            </a:r>
            <a:r>
              <a:rPr lang="pt-BR" sz="4400" b="1" i="0" dirty="0">
                <a:solidFill>
                  <a:srgbClr val="FF0066"/>
                </a:solidFill>
                <a:effectLst/>
                <a:latin typeface="sohne"/>
              </a:rPr>
              <a:t> no console:</a:t>
            </a:r>
          </a:p>
        </p:txBody>
      </p:sp>
      <p:pic>
        <p:nvPicPr>
          <p:cNvPr id="10242" name="Picture 2">
            <a:extLst>
              <a:ext uri="{FF2B5EF4-FFF2-40B4-BE49-F238E27FC236}">
                <a16:creationId xmlns:a16="http://schemas.microsoft.com/office/drawing/2014/main" id="{25256E8F-72F9-346B-38C0-A04829245C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533" y="2708920"/>
            <a:ext cx="8360934" cy="3817580"/>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m 4" descr="Max The Husky Muito bem">
            <a:extLst>
              <a:ext uri="{FF2B5EF4-FFF2-40B4-BE49-F238E27FC236}">
                <a16:creationId xmlns:a16="http://schemas.microsoft.com/office/drawing/2014/main" id="{CD50C75C-B21E-6440-72E7-075A7A9039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2120" y="3408929"/>
            <a:ext cx="2172062" cy="2172062"/>
          </a:xfrm>
          <a:prstGeom prst="rect">
            <a:avLst/>
          </a:prstGeom>
        </p:spPr>
      </p:pic>
    </p:spTree>
    <p:extLst>
      <p:ext uri="{BB962C8B-B14F-4D97-AF65-F5344CB8AC3E}">
        <p14:creationId xmlns:p14="http://schemas.microsoft.com/office/powerpoint/2010/main" val="3024610694"/>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1226</TotalTime>
  <Words>1066</Words>
  <Application>Microsoft Office PowerPoint</Application>
  <PresentationFormat>Apresentação na tela (4:3)</PresentationFormat>
  <Paragraphs>136</Paragraphs>
  <Slides>30</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30</vt:i4>
      </vt:variant>
    </vt:vector>
  </HeadingPairs>
  <TitlesOfParts>
    <vt:vector size="36" baseType="lpstr">
      <vt:lpstr>Arial</vt:lpstr>
      <vt:lpstr>Calibri</vt:lpstr>
      <vt:lpstr>charter</vt:lpstr>
      <vt:lpstr>Impact</vt:lpstr>
      <vt:lpstr>sohne</vt:lpstr>
      <vt:lpstr>Tema do Office</vt:lpstr>
      <vt:lpstr> </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JavaScritp</dc:title>
  <dc:creator>Alexandre Gomes</dc:creator>
  <cp:lastModifiedBy>Alexandre Gomes da Silva</cp:lastModifiedBy>
  <cp:revision>87</cp:revision>
  <dcterms:created xsi:type="dcterms:W3CDTF">2020-01-22T14:41:03Z</dcterms:created>
  <dcterms:modified xsi:type="dcterms:W3CDTF">2025-02-21T00:17:31Z</dcterms:modified>
</cp:coreProperties>
</file>

<file path=docProps/thumbnail.jpeg>
</file>